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8"/>
  </p:notesMasterIdLst>
  <p:sldIdLst>
    <p:sldId id="256" r:id="rId2"/>
    <p:sldId id="258" r:id="rId3"/>
    <p:sldId id="257" r:id="rId4"/>
    <p:sldId id="272" r:id="rId5"/>
    <p:sldId id="259" r:id="rId6"/>
    <p:sldId id="260" r:id="rId7"/>
    <p:sldId id="261" r:id="rId8"/>
    <p:sldId id="263" r:id="rId9"/>
    <p:sldId id="264" r:id="rId10"/>
    <p:sldId id="266" r:id="rId11"/>
    <p:sldId id="265" r:id="rId12"/>
    <p:sldId id="267" r:id="rId13"/>
    <p:sldId id="270" r:id="rId14"/>
    <p:sldId id="274" r:id="rId15"/>
    <p:sldId id="271" r:id="rId16"/>
    <p:sldId id="273" r:id="rId17"/>
    <p:sldId id="275" r:id="rId18"/>
    <p:sldId id="276" r:id="rId19"/>
    <p:sldId id="277" r:id="rId20"/>
    <p:sldId id="278" r:id="rId21"/>
    <p:sldId id="269" r:id="rId22"/>
    <p:sldId id="279" r:id="rId23"/>
    <p:sldId id="280" r:id="rId24"/>
    <p:sldId id="281" r:id="rId25"/>
    <p:sldId id="282" r:id="rId26"/>
    <p:sldId id="268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414"/>
    <p:restoredTop sz="94676"/>
  </p:normalViewPr>
  <p:slideViewPr>
    <p:cSldViewPr snapToGrid="0" snapToObjects="1">
      <p:cViewPr varScale="1">
        <p:scale>
          <a:sx n="93" d="100"/>
          <a:sy n="93" d="100"/>
        </p:scale>
        <p:origin x="232" y="5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87AFA48-1507-49C7-8AE2-AF5FD8BFDB78}" type="doc">
      <dgm:prSet loTypeId="urn:microsoft.com/office/officeart/2016/7/layout/RepeatingBendingProcessNew" loCatId="process" qsTypeId="urn:microsoft.com/office/officeart/2005/8/quickstyle/simple4" qsCatId="simple" csTypeId="urn:microsoft.com/office/officeart/2005/8/colors/accent0_1" csCatId="mainScheme"/>
      <dgm:spPr/>
      <dgm:t>
        <a:bodyPr/>
        <a:lstStyle/>
        <a:p>
          <a:endParaRPr lang="en-US"/>
        </a:p>
      </dgm:t>
    </dgm:pt>
    <dgm:pt modelId="{40921329-2488-4084-B1B4-BD66957A7BAD}">
      <dgm:prSet/>
      <dgm:spPr/>
      <dgm:t>
        <a:bodyPr/>
        <a:lstStyle/>
        <a:p>
          <a:r>
            <a:rPr lang="en-US"/>
            <a:t>Since it beginning cognizant of political-economic rights like privacy (Braman, 2017)</a:t>
          </a:r>
        </a:p>
      </dgm:t>
    </dgm:pt>
    <dgm:pt modelId="{BD7AA3C7-4C20-4B06-815E-5C0471D5636C}" type="parTrans" cxnId="{4A29C25C-0755-4785-ACE3-62AED107F534}">
      <dgm:prSet/>
      <dgm:spPr/>
      <dgm:t>
        <a:bodyPr/>
        <a:lstStyle/>
        <a:p>
          <a:endParaRPr lang="en-US"/>
        </a:p>
      </dgm:t>
    </dgm:pt>
    <dgm:pt modelId="{AF44CE3D-037F-4D91-BB09-7EBB39D79232}" type="sibTrans" cxnId="{4A29C25C-0755-4785-ACE3-62AED107F534}">
      <dgm:prSet/>
      <dgm:spPr/>
      <dgm:t>
        <a:bodyPr/>
        <a:lstStyle/>
        <a:p>
          <a:endParaRPr lang="en-US"/>
        </a:p>
      </dgm:t>
    </dgm:pt>
    <dgm:pt modelId="{4BBAE1EF-1C28-4E4C-95A3-26AF539EB507}">
      <dgm:prSet/>
      <dgm:spPr/>
      <dgm:t>
        <a:bodyPr/>
        <a:lstStyle/>
        <a:p>
          <a:r>
            <a:rPr lang="en-US"/>
            <a:t>Civil society has been active within it since the 00’s, but unstructured</a:t>
          </a:r>
        </a:p>
      </dgm:t>
    </dgm:pt>
    <dgm:pt modelId="{8256925C-2D54-4E54-A8E5-93D3AEDB44E0}" type="parTrans" cxnId="{09B2C5AE-993D-431A-B465-70D1B92ED4C2}">
      <dgm:prSet/>
      <dgm:spPr/>
      <dgm:t>
        <a:bodyPr/>
        <a:lstStyle/>
        <a:p>
          <a:endParaRPr lang="en-US"/>
        </a:p>
      </dgm:t>
    </dgm:pt>
    <dgm:pt modelId="{A4324D87-AFBC-43AD-8F25-9F55199FD07B}" type="sibTrans" cxnId="{09B2C5AE-993D-431A-B465-70D1B92ED4C2}">
      <dgm:prSet/>
      <dgm:spPr/>
      <dgm:t>
        <a:bodyPr/>
        <a:lstStyle/>
        <a:p>
          <a:endParaRPr lang="en-US"/>
        </a:p>
      </dgm:t>
    </dgm:pt>
    <dgm:pt modelId="{407DD720-597C-49D0-BE74-9167FE574EA9}">
      <dgm:prSet/>
      <dgm:spPr/>
      <dgm:t>
        <a:bodyPr/>
        <a:lstStyle/>
        <a:p>
          <a:r>
            <a:rPr lang="en-US"/>
            <a:t>2014 human rights protocol considerations group created</a:t>
          </a:r>
        </a:p>
      </dgm:t>
    </dgm:pt>
    <dgm:pt modelId="{E5017FD4-D09D-4413-894B-E3993771EC40}" type="parTrans" cxnId="{1D015708-5DAB-46A3-81B4-F500B543C9CD}">
      <dgm:prSet/>
      <dgm:spPr/>
      <dgm:t>
        <a:bodyPr/>
        <a:lstStyle/>
        <a:p>
          <a:endParaRPr lang="en-US"/>
        </a:p>
      </dgm:t>
    </dgm:pt>
    <dgm:pt modelId="{D8217DD4-829E-4D55-A562-BA7D6D41385B}" type="sibTrans" cxnId="{1D015708-5DAB-46A3-81B4-F500B543C9CD}">
      <dgm:prSet/>
      <dgm:spPr/>
      <dgm:t>
        <a:bodyPr/>
        <a:lstStyle/>
        <a:p>
          <a:endParaRPr lang="en-US"/>
        </a:p>
      </dgm:t>
    </dgm:pt>
    <dgm:pt modelId="{920EDE4A-27BB-40AF-B185-4C50C8C0E282}">
      <dgm:prSet/>
      <dgm:spPr/>
      <dgm:t>
        <a:bodyPr/>
        <a:lstStyle/>
        <a:p>
          <a:r>
            <a:rPr lang="en-US"/>
            <a:t>2017 human rights protocol considerations Request for Comments (RFC) 8280 published (*first ever*) guidelines </a:t>
          </a:r>
        </a:p>
      </dgm:t>
    </dgm:pt>
    <dgm:pt modelId="{D2E67D79-76DD-464B-BC8B-8033461F8847}" type="parTrans" cxnId="{3DC8609B-BFDA-42C7-8DD2-E031EF4EB75C}">
      <dgm:prSet/>
      <dgm:spPr/>
      <dgm:t>
        <a:bodyPr/>
        <a:lstStyle/>
        <a:p>
          <a:endParaRPr lang="en-US"/>
        </a:p>
      </dgm:t>
    </dgm:pt>
    <dgm:pt modelId="{D18EEA1D-6053-4797-B84F-593BCF630AC1}" type="sibTrans" cxnId="{3DC8609B-BFDA-42C7-8DD2-E031EF4EB75C}">
      <dgm:prSet/>
      <dgm:spPr/>
      <dgm:t>
        <a:bodyPr/>
        <a:lstStyle/>
        <a:p>
          <a:endParaRPr lang="en-US"/>
        </a:p>
      </dgm:t>
    </dgm:pt>
    <dgm:pt modelId="{28682280-DAF1-4C7B-AB4C-8FD19393765B}">
      <dgm:prSet/>
      <dgm:spPr/>
      <dgm:t>
        <a:bodyPr/>
        <a:lstStyle/>
        <a:p>
          <a:r>
            <a:rPr lang="en-US"/>
            <a:t>Public Interest Group formed: coalition of civil society actors in the IETF</a:t>
          </a:r>
        </a:p>
      </dgm:t>
    </dgm:pt>
    <dgm:pt modelId="{DCC47288-9057-4D92-A51D-DF12D17C4045}" type="parTrans" cxnId="{19742972-1004-4F88-AB34-1B3641C34ACB}">
      <dgm:prSet/>
      <dgm:spPr/>
      <dgm:t>
        <a:bodyPr/>
        <a:lstStyle/>
        <a:p>
          <a:endParaRPr lang="en-US"/>
        </a:p>
      </dgm:t>
    </dgm:pt>
    <dgm:pt modelId="{66F18238-863A-4CD4-AC3D-54B795FE814B}" type="sibTrans" cxnId="{19742972-1004-4F88-AB34-1B3641C34ACB}">
      <dgm:prSet/>
      <dgm:spPr/>
      <dgm:t>
        <a:bodyPr/>
        <a:lstStyle/>
        <a:p>
          <a:endParaRPr lang="en-US"/>
        </a:p>
      </dgm:t>
    </dgm:pt>
    <dgm:pt modelId="{397A9DD6-1407-AF40-BB25-F0A8E6EEDF15}" type="pres">
      <dgm:prSet presAssocID="{C87AFA48-1507-49C7-8AE2-AF5FD8BFDB78}" presName="Name0" presStyleCnt="0">
        <dgm:presLayoutVars>
          <dgm:dir/>
          <dgm:resizeHandles val="exact"/>
        </dgm:presLayoutVars>
      </dgm:prSet>
      <dgm:spPr/>
    </dgm:pt>
    <dgm:pt modelId="{9768FDE2-7F93-C442-AD0F-F7602733A000}" type="pres">
      <dgm:prSet presAssocID="{40921329-2488-4084-B1B4-BD66957A7BAD}" presName="node" presStyleLbl="node1" presStyleIdx="0" presStyleCnt="5">
        <dgm:presLayoutVars>
          <dgm:bulletEnabled val="1"/>
        </dgm:presLayoutVars>
      </dgm:prSet>
      <dgm:spPr/>
    </dgm:pt>
    <dgm:pt modelId="{E95D4B0F-5169-A644-A85B-CEEB5A30626F}" type="pres">
      <dgm:prSet presAssocID="{AF44CE3D-037F-4D91-BB09-7EBB39D79232}" presName="sibTrans" presStyleLbl="sibTrans1D1" presStyleIdx="0" presStyleCnt="4"/>
      <dgm:spPr/>
    </dgm:pt>
    <dgm:pt modelId="{9A87D97E-DAA6-564A-8D61-AAE059AC4742}" type="pres">
      <dgm:prSet presAssocID="{AF44CE3D-037F-4D91-BB09-7EBB39D79232}" presName="connectorText" presStyleLbl="sibTrans1D1" presStyleIdx="0" presStyleCnt="4"/>
      <dgm:spPr/>
    </dgm:pt>
    <dgm:pt modelId="{3CA2F645-0345-3B40-8061-9503E7FAC04D}" type="pres">
      <dgm:prSet presAssocID="{4BBAE1EF-1C28-4E4C-95A3-26AF539EB507}" presName="node" presStyleLbl="node1" presStyleIdx="1" presStyleCnt="5">
        <dgm:presLayoutVars>
          <dgm:bulletEnabled val="1"/>
        </dgm:presLayoutVars>
      </dgm:prSet>
      <dgm:spPr/>
    </dgm:pt>
    <dgm:pt modelId="{FC9712AC-B0AF-FD48-9779-12A7F116566D}" type="pres">
      <dgm:prSet presAssocID="{A4324D87-AFBC-43AD-8F25-9F55199FD07B}" presName="sibTrans" presStyleLbl="sibTrans1D1" presStyleIdx="1" presStyleCnt="4"/>
      <dgm:spPr/>
    </dgm:pt>
    <dgm:pt modelId="{B67A028B-701A-9E4E-A059-A7DB91DCFB8B}" type="pres">
      <dgm:prSet presAssocID="{A4324D87-AFBC-43AD-8F25-9F55199FD07B}" presName="connectorText" presStyleLbl="sibTrans1D1" presStyleIdx="1" presStyleCnt="4"/>
      <dgm:spPr/>
    </dgm:pt>
    <dgm:pt modelId="{8C31F662-4592-9948-A061-A530FA8B3B91}" type="pres">
      <dgm:prSet presAssocID="{407DD720-597C-49D0-BE74-9167FE574EA9}" presName="node" presStyleLbl="node1" presStyleIdx="2" presStyleCnt="5">
        <dgm:presLayoutVars>
          <dgm:bulletEnabled val="1"/>
        </dgm:presLayoutVars>
      </dgm:prSet>
      <dgm:spPr/>
    </dgm:pt>
    <dgm:pt modelId="{AFA2E9CA-C843-F24E-9BAD-2B38514D8F16}" type="pres">
      <dgm:prSet presAssocID="{D8217DD4-829E-4D55-A562-BA7D6D41385B}" presName="sibTrans" presStyleLbl="sibTrans1D1" presStyleIdx="2" presStyleCnt="4"/>
      <dgm:spPr/>
    </dgm:pt>
    <dgm:pt modelId="{866F3F89-D30C-2A4B-82E5-989C49D6DFD9}" type="pres">
      <dgm:prSet presAssocID="{D8217DD4-829E-4D55-A562-BA7D6D41385B}" presName="connectorText" presStyleLbl="sibTrans1D1" presStyleIdx="2" presStyleCnt="4"/>
      <dgm:spPr/>
    </dgm:pt>
    <dgm:pt modelId="{1C6113B0-3098-154E-9E3B-5589ECAA687C}" type="pres">
      <dgm:prSet presAssocID="{920EDE4A-27BB-40AF-B185-4C50C8C0E282}" presName="node" presStyleLbl="node1" presStyleIdx="3" presStyleCnt="5">
        <dgm:presLayoutVars>
          <dgm:bulletEnabled val="1"/>
        </dgm:presLayoutVars>
      </dgm:prSet>
      <dgm:spPr/>
    </dgm:pt>
    <dgm:pt modelId="{7ADDBD42-B8B6-A842-A7D3-085196D27BC9}" type="pres">
      <dgm:prSet presAssocID="{D18EEA1D-6053-4797-B84F-593BCF630AC1}" presName="sibTrans" presStyleLbl="sibTrans1D1" presStyleIdx="3" presStyleCnt="4"/>
      <dgm:spPr/>
    </dgm:pt>
    <dgm:pt modelId="{6B69600B-3338-D845-9BD5-2E1B98463784}" type="pres">
      <dgm:prSet presAssocID="{D18EEA1D-6053-4797-B84F-593BCF630AC1}" presName="connectorText" presStyleLbl="sibTrans1D1" presStyleIdx="3" presStyleCnt="4"/>
      <dgm:spPr/>
    </dgm:pt>
    <dgm:pt modelId="{FCBDF8CF-284A-D348-959D-4AC229031282}" type="pres">
      <dgm:prSet presAssocID="{28682280-DAF1-4C7B-AB4C-8FD19393765B}" presName="node" presStyleLbl="node1" presStyleIdx="4" presStyleCnt="5">
        <dgm:presLayoutVars>
          <dgm:bulletEnabled val="1"/>
        </dgm:presLayoutVars>
      </dgm:prSet>
      <dgm:spPr/>
    </dgm:pt>
  </dgm:ptLst>
  <dgm:cxnLst>
    <dgm:cxn modelId="{529DDB00-8686-4C4B-9024-941D05A14A93}" type="presOf" srcId="{D8217DD4-829E-4D55-A562-BA7D6D41385B}" destId="{AFA2E9CA-C843-F24E-9BAD-2B38514D8F16}" srcOrd="0" destOrd="0" presId="urn:microsoft.com/office/officeart/2016/7/layout/RepeatingBendingProcessNew"/>
    <dgm:cxn modelId="{1D015708-5DAB-46A3-81B4-F500B543C9CD}" srcId="{C87AFA48-1507-49C7-8AE2-AF5FD8BFDB78}" destId="{407DD720-597C-49D0-BE74-9167FE574EA9}" srcOrd="2" destOrd="0" parTransId="{E5017FD4-D09D-4413-894B-E3993771EC40}" sibTransId="{D8217DD4-829E-4D55-A562-BA7D6D41385B}"/>
    <dgm:cxn modelId="{6D930A11-2218-9649-9E5F-605B77F84983}" type="presOf" srcId="{A4324D87-AFBC-43AD-8F25-9F55199FD07B}" destId="{B67A028B-701A-9E4E-A059-A7DB91DCFB8B}" srcOrd="1" destOrd="0" presId="urn:microsoft.com/office/officeart/2016/7/layout/RepeatingBendingProcessNew"/>
    <dgm:cxn modelId="{F688F81F-14F0-854E-A538-47453AA85E69}" type="presOf" srcId="{A4324D87-AFBC-43AD-8F25-9F55199FD07B}" destId="{FC9712AC-B0AF-FD48-9779-12A7F116566D}" srcOrd="0" destOrd="0" presId="urn:microsoft.com/office/officeart/2016/7/layout/RepeatingBendingProcessNew"/>
    <dgm:cxn modelId="{DED4FA20-62A2-E64A-A18D-37B4394FC18D}" type="presOf" srcId="{D18EEA1D-6053-4797-B84F-593BCF630AC1}" destId="{6B69600B-3338-D845-9BD5-2E1B98463784}" srcOrd="1" destOrd="0" presId="urn:microsoft.com/office/officeart/2016/7/layout/RepeatingBendingProcessNew"/>
    <dgm:cxn modelId="{54E97453-05B9-2E48-82CC-036CCF50D8BD}" type="presOf" srcId="{D18EEA1D-6053-4797-B84F-593BCF630AC1}" destId="{7ADDBD42-B8B6-A842-A7D3-085196D27BC9}" srcOrd="0" destOrd="0" presId="urn:microsoft.com/office/officeart/2016/7/layout/RepeatingBendingProcessNew"/>
    <dgm:cxn modelId="{4A29C25C-0755-4785-ACE3-62AED107F534}" srcId="{C87AFA48-1507-49C7-8AE2-AF5FD8BFDB78}" destId="{40921329-2488-4084-B1B4-BD66957A7BAD}" srcOrd="0" destOrd="0" parTransId="{BD7AA3C7-4C20-4B06-815E-5C0471D5636C}" sibTransId="{AF44CE3D-037F-4D91-BB09-7EBB39D79232}"/>
    <dgm:cxn modelId="{1B806461-7A96-9446-AC65-19435C36CDC5}" type="presOf" srcId="{40921329-2488-4084-B1B4-BD66957A7BAD}" destId="{9768FDE2-7F93-C442-AD0F-F7602733A000}" srcOrd="0" destOrd="0" presId="urn:microsoft.com/office/officeart/2016/7/layout/RepeatingBendingProcessNew"/>
    <dgm:cxn modelId="{B2723B6A-3888-B144-AC46-2CBF83B94BB3}" type="presOf" srcId="{AF44CE3D-037F-4D91-BB09-7EBB39D79232}" destId="{E95D4B0F-5169-A644-A85B-CEEB5A30626F}" srcOrd="0" destOrd="0" presId="urn:microsoft.com/office/officeart/2016/7/layout/RepeatingBendingProcessNew"/>
    <dgm:cxn modelId="{19742972-1004-4F88-AB34-1B3641C34ACB}" srcId="{C87AFA48-1507-49C7-8AE2-AF5FD8BFDB78}" destId="{28682280-DAF1-4C7B-AB4C-8FD19393765B}" srcOrd="4" destOrd="0" parTransId="{DCC47288-9057-4D92-A51D-DF12D17C4045}" sibTransId="{66F18238-863A-4CD4-AC3D-54B795FE814B}"/>
    <dgm:cxn modelId="{92285285-9A5C-DA4C-A569-72527BD6F611}" type="presOf" srcId="{C87AFA48-1507-49C7-8AE2-AF5FD8BFDB78}" destId="{397A9DD6-1407-AF40-BB25-F0A8E6EEDF15}" srcOrd="0" destOrd="0" presId="urn:microsoft.com/office/officeart/2016/7/layout/RepeatingBendingProcessNew"/>
    <dgm:cxn modelId="{3DC8609B-BFDA-42C7-8DD2-E031EF4EB75C}" srcId="{C87AFA48-1507-49C7-8AE2-AF5FD8BFDB78}" destId="{920EDE4A-27BB-40AF-B185-4C50C8C0E282}" srcOrd="3" destOrd="0" parTransId="{D2E67D79-76DD-464B-BC8B-8033461F8847}" sibTransId="{D18EEA1D-6053-4797-B84F-593BCF630AC1}"/>
    <dgm:cxn modelId="{C1DD419D-6D38-1E4B-A4F3-1B464F6B597B}" type="presOf" srcId="{AF44CE3D-037F-4D91-BB09-7EBB39D79232}" destId="{9A87D97E-DAA6-564A-8D61-AAE059AC4742}" srcOrd="1" destOrd="0" presId="urn:microsoft.com/office/officeart/2016/7/layout/RepeatingBendingProcessNew"/>
    <dgm:cxn modelId="{09B2C5AE-993D-431A-B465-70D1B92ED4C2}" srcId="{C87AFA48-1507-49C7-8AE2-AF5FD8BFDB78}" destId="{4BBAE1EF-1C28-4E4C-95A3-26AF539EB507}" srcOrd="1" destOrd="0" parTransId="{8256925C-2D54-4E54-A8E5-93D3AEDB44E0}" sibTransId="{A4324D87-AFBC-43AD-8F25-9F55199FD07B}"/>
    <dgm:cxn modelId="{FD6F36B4-65FA-3A47-8144-804A3996080B}" type="presOf" srcId="{D8217DD4-829E-4D55-A562-BA7D6D41385B}" destId="{866F3F89-D30C-2A4B-82E5-989C49D6DFD9}" srcOrd="1" destOrd="0" presId="urn:microsoft.com/office/officeart/2016/7/layout/RepeatingBendingProcessNew"/>
    <dgm:cxn modelId="{32E0F8B6-4B05-DD4A-900E-B15B8CC4C886}" type="presOf" srcId="{4BBAE1EF-1C28-4E4C-95A3-26AF539EB507}" destId="{3CA2F645-0345-3B40-8061-9503E7FAC04D}" srcOrd="0" destOrd="0" presId="urn:microsoft.com/office/officeart/2016/7/layout/RepeatingBendingProcessNew"/>
    <dgm:cxn modelId="{90605DB9-3923-7C44-838F-24B4A2240767}" type="presOf" srcId="{28682280-DAF1-4C7B-AB4C-8FD19393765B}" destId="{FCBDF8CF-284A-D348-959D-4AC229031282}" srcOrd="0" destOrd="0" presId="urn:microsoft.com/office/officeart/2016/7/layout/RepeatingBendingProcessNew"/>
    <dgm:cxn modelId="{39466DD8-1B32-0646-949F-EBED35B53A6F}" type="presOf" srcId="{920EDE4A-27BB-40AF-B185-4C50C8C0E282}" destId="{1C6113B0-3098-154E-9E3B-5589ECAA687C}" srcOrd="0" destOrd="0" presId="urn:microsoft.com/office/officeart/2016/7/layout/RepeatingBendingProcessNew"/>
    <dgm:cxn modelId="{7A5CA8F7-FB75-DB47-A46F-4B1C02613B85}" type="presOf" srcId="{407DD720-597C-49D0-BE74-9167FE574EA9}" destId="{8C31F662-4592-9948-A061-A530FA8B3B91}" srcOrd="0" destOrd="0" presId="urn:microsoft.com/office/officeart/2016/7/layout/RepeatingBendingProcessNew"/>
    <dgm:cxn modelId="{6ED4BD15-35F0-B441-8CB1-F992C6F95AB4}" type="presParOf" srcId="{397A9DD6-1407-AF40-BB25-F0A8E6EEDF15}" destId="{9768FDE2-7F93-C442-AD0F-F7602733A000}" srcOrd="0" destOrd="0" presId="urn:microsoft.com/office/officeart/2016/7/layout/RepeatingBendingProcessNew"/>
    <dgm:cxn modelId="{2D24AAD0-886B-D14C-B03A-6A0852E826B3}" type="presParOf" srcId="{397A9DD6-1407-AF40-BB25-F0A8E6EEDF15}" destId="{E95D4B0F-5169-A644-A85B-CEEB5A30626F}" srcOrd="1" destOrd="0" presId="urn:microsoft.com/office/officeart/2016/7/layout/RepeatingBendingProcessNew"/>
    <dgm:cxn modelId="{B6B77F0C-0099-324F-90A8-E6F338D9D4CE}" type="presParOf" srcId="{E95D4B0F-5169-A644-A85B-CEEB5A30626F}" destId="{9A87D97E-DAA6-564A-8D61-AAE059AC4742}" srcOrd="0" destOrd="0" presId="urn:microsoft.com/office/officeart/2016/7/layout/RepeatingBendingProcessNew"/>
    <dgm:cxn modelId="{B1AECCBE-1DB7-DB4E-9A78-78D6CC34687B}" type="presParOf" srcId="{397A9DD6-1407-AF40-BB25-F0A8E6EEDF15}" destId="{3CA2F645-0345-3B40-8061-9503E7FAC04D}" srcOrd="2" destOrd="0" presId="urn:microsoft.com/office/officeart/2016/7/layout/RepeatingBendingProcessNew"/>
    <dgm:cxn modelId="{D7B0AB1E-A740-5A44-A0F8-05EDA576711E}" type="presParOf" srcId="{397A9DD6-1407-AF40-BB25-F0A8E6EEDF15}" destId="{FC9712AC-B0AF-FD48-9779-12A7F116566D}" srcOrd="3" destOrd="0" presId="urn:microsoft.com/office/officeart/2016/7/layout/RepeatingBendingProcessNew"/>
    <dgm:cxn modelId="{1C4CC249-6053-934E-AD6D-C1FF990FE6CC}" type="presParOf" srcId="{FC9712AC-B0AF-FD48-9779-12A7F116566D}" destId="{B67A028B-701A-9E4E-A059-A7DB91DCFB8B}" srcOrd="0" destOrd="0" presId="urn:microsoft.com/office/officeart/2016/7/layout/RepeatingBendingProcessNew"/>
    <dgm:cxn modelId="{F47E62CC-D812-BB4C-B6D2-8FB96051FC4C}" type="presParOf" srcId="{397A9DD6-1407-AF40-BB25-F0A8E6EEDF15}" destId="{8C31F662-4592-9948-A061-A530FA8B3B91}" srcOrd="4" destOrd="0" presId="urn:microsoft.com/office/officeart/2016/7/layout/RepeatingBendingProcessNew"/>
    <dgm:cxn modelId="{7D8CA867-5A2A-244D-B232-5747C24082F7}" type="presParOf" srcId="{397A9DD6-1407-AF40-BB25-F0A8E6EEDF15}" destId="{AFA2E9CA-C843-F24E-9BAD-2B38514D8F16}" srcOrd="5" destOrd="0" presId="urn:microsoft.com/office/officeart/2016/7/layout/RepeatingBendingProcessNew"/>
    <dgm:cxn modelId="{6C6DCF42-3038-D749-A81F-CE63803D9626}" type="presParOf" srcId="{AFA2E9CA-C843-F24E-9BAD-2B38514D8F16}" destId="{866F3F89-D30C-2A4B-82E5-989C49D6DFD9}" srcOrd="0" destOrd="0" presId="urn:microsoft.com/office/officeart/2016/7/layout/RepeatingBendingProcessNew"/>
    <dgm:cxn modelId="{94EFAE8B-B549-314B-9D51-FEAF1D50E01A}" type="presParOf" srcId="{397A9DD6-1407-AF40-BB25-F0A8E6EEDF15}" destId="{1C6113B0-3098-154E-9E3B-5589ECAA687C}" srcOrd="6" destOrd="0" presId="urn:microsoft.com/office/officeart/2016/7/layout/RepeatingBendingProcessNew"/>
    <dgm:cxn modelId="{D236BFF0-8FC0-1E45-A55D-B67676B54DA2}" type="presParOf" srcId="{397A9DD6-1407-AF40-BB25-F0A8E6EEDF15}" destId="{7ADDBD42-B8B6-A842-A7D3-085196D27BC9}" srcOrd="7" destOrd="0" presId="urn:microsoft.com/office/officeart/2016/7/layout/RepeatingBendingProcessNew"/>
    <dgm:cxn modelId="{8FC3FEBE-8EC7-C940-A216-6D45D52E79A2}" type="presParOf" srcId="{7ADDBD42-B8B6-A842-A7D3-085196D27BC9}" destId="{6B69600B-3338-D845-9BD5-2E1B98463784}" srcOrd="0" destOrd="0" presId="urn:microsoft.com/office/officeart/2016/7/layout/RepeatingBendingProcessNew"/>
    <dgm:cxn modelId="{67311BA9-44BB-CC4D-8776-F87FDD414022}" type="presParOf" srcId="{397A9DD6-1407-AF40-BB25-F0A8E6EEDF15}" destId="{FCBDF8CF-284A-D348-959D-4AC229031282}" srcOrd="8" destOrd="0" presId="urn:microsoft.com/office/officeart/2016/7/layout/RepeatingBendingProcessNew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2C96AFC-ABDC-4F4B-BEEC-9A2222E6A257}" type="doc">
      <dgm:prSet loTypeId="urn:microsoft.com/office/officeart/2008/layout/LinedList" loCatId="list" qsTypeId="urn:microsoft.com/office/officeart/2005/8/quickstyle/simple3" qsCatId="simple" csTypeId="urn:microsoft.com/office/officeart/2005/8/colors/accent1_3" csCatId="accent1" phldr="1"/>
      <dgm:spPr/>
      <dgm:t>
        <a:bodyPr/>
        <a:lstStyle/>
        <a:p>
          <a:endParaRPr lang="en-US"/>
        </a:p>
      </dgm:t>
    </dgm:pt>
    <dgm:pt modelId="{104327D0-993F-40C9-8E11-40987F1352BD}">
      <dgm:prSet/>
      <dgm:spPr/>
      <dgm:t>
        <a:bodyPr/>
        <a:lstStyle/>
        <a:p>
          <a:r>
            <a:rPr lang="en-US"/>
            <a:t>It defines the rules of the road for information flows</a:t>
          </a:r>
        </a:p>
      </dgm:t>
    </dgm:pt>
    <dgm:pt modelId="{43D54FEB-C2C0-47C0-A709-A5016ADD407E}" type="parTrans" cxnId="{418B3C57-6074-4039-AA70-DA52CCB0E673}">
      <dgm:prSet/>
      <dgm:spPr/>
      <dgm:t>
        <a:bodyPr/>
        <a:lstStyle/>
        <a:p>
          <a:endParaRPr lang="en-US"/>
        </a:p>
      </dgm:t>
    </dgm:pt>
    <dgm:pt modelId="{EB916865-51CD-49FA-B37A-21830EF5B7D6}" type="sibTrans" cxnId="{418B3C57-6074-4039-AA70-DA52CCB0E673}">
      <dgm:prSet/>
      <dgm:spPr/>
      <dgm:t>
        <a:bodyPr/>
        <a:lstStyle/>
        <a:p>
          <a:endParaRPr lang="en-US"/>
        </a:p>
      </dgm:t>
    </dgm:pt>
    <dgm:pt modelId="{EA5DA891-C25C-44B5-A651-2F5D10EFD697}">
      <dgm:prSet/>
      <dgm:spPr/>
      <dgm:t>
        <a:bodyPr/>
        <a:lstStyle/>
        <a:p>
          <a:r>
            <a:rPr lang="en-US"/>
            <a:t>It is the digital infrastructure of the Internet</a:t>
          </a:r>
        </a:p>
      </dgm:t>
    </dgm:pt>
    <dgm:pt modelId="{9BE78DB1-30FA-4E24-8416-AA9DDD6F6E42}" type="parTrans" cxnId="{497A186D-D5DA-49AC-B100-60F7E06BEDCA}">
      <dgm:prSet/>
      <dgm:spPr/>
      <dgm:t>
        <a:bodyPr/>
        <a:lstStyle/>
        <a:p>
          <a:endParaRPr lang="en-US"/>
        </a:p>
      </dgm:t>
    </dgm:pt>
    <dgm:pt modelId="{5437ABA4-A1FA-4B86-8D9D-AFC3A615F445}" type="sibTrans" cxnId="{497A186D-D5DA-49AC-B100-60F7E06BEDCA}">
      <dgm:prSet/>
      <dgm:spPr/>
      <dgm:t>
        <a:bodyPr/>
        <a:lstStyle/>
        <a:p>
          <a:endParaRPr lang="en-US"/>
        </a:p>
      </dgm:t>
    </dgm:pt>
    <dgm:pt modelId="{597D60C0-21B2-4330-9E37-DABA78716DEC}">
      <dgm:prSet/>
      <dgm:spPr/>
      <dgm:t>
        <a:bodyPr/>
        <a:lstStyle/>
        <a:p>
          <a:r>
            <a:rPr lang="en-US"/>
            <a:t>Its invisible and difficult to regulate consistently </a:t>
          </a:r>
        </a:p>
      </dgm:t>
    </dgm:pt>
    <dgm:pt modelId="{FF856825-2467-4363-962F-04D65EC6011A}" type="parTrans" cxnId="{095D47D5-0E3D-40B7-BF5E-2F21CAB55556}">
      <dgm:prSet/>
      <dgm:spPr/>
      <dgm:t>
        <a:bodyPr/>
        <a:lstStyle/>
        <a:p>
          <a:endParaRPr lang="en-US"/>
        </a:p>
      </dgm:t>
    </dgm:pt>
    <dgm:pt modelId="{03833006-5E1B-46DF-A035-127000E2B448}" type="sibTrans" cxnId="{095D47D5-0E3D-40B7-BF5E-2F21CAB55556}">
      <dgm:prSet/>
      <dgm:spPr/>
      <dgm:t>
        <a:bodyPr/>
        <a:lstStyle/>
        <a:p>
          <a:endParaRPr lang="en-US"/>
        </a:p>
      </dgm:t>
    </dgm:pt>
    <dgm:pt modelId="{87AD8930-88B6-46EF-B2DC-2B1A10D0C725}">
      <dgm:prSet/>
      <dgm:spPr/>
      <dgm:t>
        <a:bodyPr/>
        <a:lstStyle/>
        <a:p>
          <a:r>
            <a:rPr lang="en-US" dirty="0"/>
            <a:t>Influence in it means having </a:t>
          </a:r>
          <a:r>
            <a:rPr lang="en-GB" dirty="0"/>
            <a:t>both territorial and extraterritorial impact on information flows &amp; Internet infrastructure</a:t>
          </a:r>
          <a:endParaRPr lang="en-US" dirty="0"/>
        </a:p>
      </dgm:t>
    </dgm:pt>
    <dgm:pt modelId="{331FE9E0-1A9D-4027-BEF8-0DE29AC3B4CA}" type="parTrans" cxnId="{164EFB81-4D25-45DF-B290-B35EC49C3371}">
      <dgm:prSet/>
      <dgm:spPr/>
      <dgm:t>
        <a:bodyPr/>
        <a:lstStyle/>
        <a:p>
          <a:endParaRPr lang="en-US"/>
        </a:p>
      </dgm:t>
    </dgm:pt>
    <dgm:pt modelId="{8501F15C-8C20-4DCE-854B-E36D845DA7BA}" type="sibTrans" cxnId="{164EFB81-4D25-45DF-B290-B35EC49C3371}">
      <dgm:prSet/>
      <dgm:spPr/>
      <dgm:t>
        <a:bodyPr/>
        <a:lstStyle/>
        <a:p>
          <a:endParaRPr lang="en-US"/>
        </a:p>
      </dgm:t>
    </dgm:pt>
    <dgm:pt modelId="{8B1C0B75-F062-5446-BACE-160B97911063}" type="pres">
      <dgm:prSet presAssocID="{82C96AFC-ABDC-4F4B-BEEC-9A2222E6A257}" presName="vert0" presStyleCnt="0">
        <dgm:presLayoutVars>
          <dgm:dir/>
          <dgm:animOne val="branch"/>
          <dgm:animLvl val="lvl"/>
        </dgm:presLayoutVars>
      </dgm:prSet>
      <dgm:spPr/>
    </dgm:pt>
    <dgm:pt modelId="{EBBC5124-FBAA-FF43-9070-33DCE588004A}" type="pres">
      <dgm:prSet presAssocID="{104327D0-993F-40C9-8E11-40987F1352BD}" presName="thickLine" presStyleLbl="alignNode1" presStyleIdx="0" presStyleCnt="4"/>
      <dgm:spPr/>
    </dgm:pt>
    <dgm:pt modelId="{96935B56-894B-EC47-B2E3-660147FD9DD9}" type="pres">
      <dgm:prSet presAssocID="{104327D0-993F-40C9-8E11-40987F1352BD}" presName="horz1" presStyleCnt="0"/>
      <dgm:spPr/>
    </dgm:pt>
    <dgm:pt modelId="{D9A25EC7-9898-A148-A7B3-94846DDB8094}" type="pres">
      <dgm:prSet presAssocID="{104327D0-993F-40C9-8E11-40987F1352BD}" presName="tx1" presStyleLbl="revTx" presStyleIdx="0" presStyleCnt="4"/>
      <dgm:spPr/>
    </dgm:pt>
    <dgm:pt modelId="{0E61BA49-E45D-0644-B14F-B681E846B536}" type="pres">
      <dgm:prSet presAssocID="{104327D0-993F-40C9-8E11-40987F1352BD}" presName="vert1" presStyleCnt="0"/>
      <dgm:spPr/>
    </dgm:pt>
    <dgm:pt modelId="{ED9DCD5B-271E-804C-8B3F-D264B3AD9CA6}" type="pres">
      <dgm:prSet presAssocID="{EA5DA891-C25C-44B5-A651-2F5D10EFD697}" presName="thickLine" presStyleLbl="alignNode1" presStyleIdx="1" presStyleCnt="4"/>
      <dgm:spPr/>
    </dgm:pt>
    <dgm:pt modelId="{14A53DA7-6DEC-F144-BAE3-7A8044A01BBA}" type="pres">
      <dgm:prSet presAssocID="{EA5DA891-C25C-44B5-A651-2F5D10EFD697}" presName="horz1" presStyleCnt="0"/>
      <dgm:spPr/>
    </dgm:pt>
    <dgm:pt modelId="{4B126CA6-8FA6-4346-9282-D8C8B6A7F11E}" type="pres">
      <dgm:prSet presAssocID="{EA5DA891-C25C-44B5-A651-2F5D10EFD697}" presName="tx1" presStyleLbl="revTx" presStyleIdx="1" presStyleCnt="4"/>
      <dgm:spPr/>
    </dgm:pt>
    <dgm:pt modelId="{463462FF-9ED7-4E43-8C29-2D7659C90300}" type="pres">
      <dgm:prSet presAssocID="{EA5DA891-C25C-44B5-A651-2F5D10EFD697}" presName="vert1" presStyleCnt="0"/>
      <dgm:spPr/>
    </dgm:pt>
    <dgm:pt modelId="{26A3FCB6-C514-E444-A9D8-FDE9DB587FD4}" type="pres">
      <dgm:prSet presAssocID="{597D60C0-21B2-4330-9E37-DABA78716DEC}" presName="thickLine" presStyleLbl="alignNode1" presStyleIdx="2" presStyleCnt="4"/>
      <dgm:spPr/>
    </dgm:pt>
    <dgm:pt modelId="{53132E00-0608-044E-99CA-D379CFCC431F}" type="pres">
      <dgm:prSet presAssocID="{597D60C0-21B2-4330-9E37-DABA78716DEC}" presName="horz1" presStyleCnt="0"/>
      <dgm:spPr/>
    </dgm:pt>
    <dgm:pt modelId="{9701D00A-73B6-2941-99D6-63365A1C3802}" type="pres">
      <dgm:prSet presAssocID="{597D60C0-21B2-4330-9E37-DABA78716DEC}" presName="tx1" presStyleLbl="revTx" presStyleIdx="2" presStyleCnt="4"/>
      <dgm:spPr/>
    </dgm:pt>
    <dgm:pt modelId="{3CF7B3AC-F00C-0643-825C-9047BF25116D}" type="pres">
      <dgm:prSet presAssocID="{597D60C0-21B2-4330-9E37-DABA78716DEC}" presName="vert1" presStyleCnt="0"/>
      <dgm:spPr/>
    </dgm:pt>
    <dgm:pt modelId="{CBE535C4-B985-564F-A8D7-9DF9C90D91D2}" type="pres">
      <dgm:prSet presAssocID="{87AD8930-88B6-46EF-B2DC-2B1A10D0C725}" presName="thickLine" presStyleLbl="alignNode1" presStyleIdx="3" presStyleCnt="4"/>
      <dgm:spPr/>
    </dgm:pt>
    <dgm:pt modelId="{9EA3149C-9AB1-4E46-B643-C106A029EF56}" type="pres">
      <dgm:prSet presAssocID="{87AD8930-88B6-46EF-B2DC-2B1A10D0C725}" presName="horz1" presStyleCnt="0"/>
      <dgm:spPr/>
    </dgm:pt>
    <dgm:pt modelId="{F60D2CBE-D996-8C41-B580-0FAA8F68BB24}" type="pres">
      <dgm:prSet presAssocID="{87AD8930-88B6-46EF-B2DC-2B1A10D0C725}" presName="tx1" presStyleLbl="revTx" presStyleIdx="3" presStyleCnt="4"/>
      <dgm:spPr/>
    </dgm:pt>
    <dgm:pt modelId="{3DE14F1D-5F44-FB4F-83BA-811C0369729D}" type="pres">
      <dgm:prSet presAssocID="{87AD8930-88B6-46EF-B2DC-2B1A10D0C725}" presName="vert1" presStyleCnt="0"/>
      <dgm:spPr/>
    </dgm:pt>
  </dgm:ptLst>
  <dgm:cxnLst>
    <dgm:cxn modelId="{FA559844-A946-9D4B-9354-CD8D26018AC3}" type="presOf" srcId="{104327D0-993F-40C9-8E11-40987F1352BD}" destId="{D9A25EC7-9898-A148-A7B3-94846DDB8094}" srcOrd="0" destOrd="0" presId="urn:microsoft.com/office/officeart/2008/layout/LinedList"/>
    <dgm:cxn modelId="{418B3C57-6074-4039-AA70-DA52CCB0E673}" srcId="{82C96AFC-ABDC-4F4B-BEEC-9A2222E6A257}" destId="{104327D0-993F-40C9-8E11-40987F1352BD}" srcOrd="0" destOrd="0" parTransId="{43D54FEB-C2C0-47C0-A709-A5016ADD407E}" sibTransId="{EB916865-51CD-49FA-B37A-21830EF5B7D6}"/>
    <dgm:cxn modelId="{497A186D-D5DA-49AC-B100-60F7E06BEDCA}" srcId="{82C96AFC-ABDC-4F4B-BEEC-9A2222E6A257}" destId="{EA5DA891-C25C-44B5-A651-2F5D10EFD697}" srcOrd="1" destOrd="0" parTransId="{9BE78DB1-30FA-4E24-8416-AA9DDD6F6E42}" sibTransId="{5437ABA4-A1FA-4B86-8D9D-AFC3A615F445}"/>
    <dgm:cxn modelId="{164EFB81-4D25-45DF-B290-B35EC49C3371}" srcId="{82C96AFC-ABDC-4F4B-BEEC-9A2222E6A257}" destId="{87AD8930-88B6-46EF-B2DC-2B1A10D0C725}" srcOrd="3" destOrd="0" parTransId="{331FE9E0-1A9D-4027-BEF8-0DE29AC3B4CA}" sibTransId="{8501F15C-8C20-4DCE-854B-E36D845DA7BA}"/>
    <dgm:cxn modelId="{BEC8729B-20D6-FE48-B6F7-87AF4782ECD1}" type="presOf" srcId="{87AD8930-88B6-46EF-B2DC-2B1A10D0C725}" destId="{F60D2CBE-D996-8C41-B580-0FAA8F68BB24}" srcOrd="0" destOrd="0" presId="urn:microsoft.com/office/officeart/2008/layout/LinedList"/>
    <dgm:cxn modelId="{2CFD989B-3C9C-9E42-A4C1-A09548F0B0D8}" type="presOf" srcId="{597D60C0-21B2-4330-9E37-DABA78716DEC}" destId="{9701D00A-73B6-2941-99D6-63365A1C3802}" srcOrd="0" destOrd="0" presId="urn:microsoft.com/office/officeart/2008/layout/LinedList"/>
    <dgm:cxn modelId="{EC6E35A0-831A-204A-A750-BAD4DB8224E1}" type="presOf" srcId="{82C96AFC-ABDC-4F4B-BEEC-9A2222E6A257}" destId="{8B1C0B75-F062-5446-BACE-160B97911063}" srcOrd="0" destOrd="0" presId="urn:microsoft.com/office/officeart/2008/layout/LinedList"/>
    <dgm:cxn modelId="{095D47D5-0E3D-40B7-BF5E-2F21CAB55556}" srcId="{82C96AFC-ABDC-4F4B-BEEC-9A2222E6A257}" destId="{597D60C0-21B2-4330-9E37-DABA78716DEC}" srcOrd="2" destOrd="0" parTransId="{FF856825-2467-4363-962F-04D65EC6011A}" sibTransId="{03833006-5E1B-46DF-A035-127000E2B448}"/>
    <dgm:cxn modelId="{60FF2FDF-2EE5-5549-8304-5153086C7FF5}" type="presOf" srcId="{EA5DA891-C25C-44B5-A651-2F5D10EFD697}" destId="{4B126CA6-8FA6-4346-9282-D8C8B6A7F11E}" srcOrd="0" destOrd="0" presId="urn:microsoft.com/office/officeart/2008/layout/LinedList"/>
    <dgm:cxn modelId="{759CD822-7C2E-8348-A0AB-D9054E7FB171}" type="presParOf" srcId="{8B1C0B75-F062-5446-BACE-160B97911063}" destId="{EBBC5124-FBAA-FF43-9070-33DCE588004A}" srcOrd="0" destOrd="0" presId="urn:microsoft.com/office/officeart/2008/layout/LinedList"/>
    <dgm:cxn modelId="{B22C84BF-1D03-2847-ACF6-AFCE2AEDC544}" type="presParOf" srcId="{8B1C0B75-F062-5446-BACE-160B97911063}" destId="{96935B56-894B-EC47-B2E3-660147FD9DD9}" srcOrd="1" destOrd="0" presId="urn:microsoft.com/office/officeart/2008/layout/LinedList"/>
    <dgm:cxn modelId="{357AFF3D-F7EB-2F4A-8D36-5F735973BEC3}" type="presParOf" srcId="{96935B56-894B-EC47-B2E3-660147FD9DD9}" destId="{D9A25EC7-9898-A148-A7B3-94846DDB8094}" srcOrd="0" destOrd="0" presId="urn:microsoft.com/office/officeart/2008/layout/LinedList"/>
    <dgm:cxn modelId="{5989EA29-ADAC-A543-898D-2D145BB03E4F}" type="presParOf" srcId="{96935B56-894B-EC47-B2E3-660147FD9DD9}" destId="{0E61BA49-E45D-0644-B14F-B681E846B536}" srcOrd="1" destOrd="0" presId="urn:microsoft.com/office/officeart/2008/layout/LinedList"/>
    <dgm:cxn modelId="{266AE5CD-CCC9-8847-9B9A-1A0BE7C08750}" type="presParOf" srcId="{8B1C0B75-F062-5446-BACE-160B97911063}" destId="{ED9DCD5B-271E-804C-8B3F-D264B3AD9CA6}" srcOrd="2" destOrd="0" presId="urn:microsoft.com/office/officeart/2008/layout/LinedList"/>
    <dgm:cxn modelId="{5419C0AB-5177-E248-9930-675005681616}" type="presParOf" srcId="{8B1C0B75-F062-5446-BACE-160B97911063}" destId="{14A53DA7-6DEC-F144-BAE3-7A8044A01BBA}" srcOrd="3" destOrd="0" presId="urn:microsoft.com/office/officeart/2008/layout/LinedList"/>
    <dgm:cxn modelId="{75FF5F7B-5286-6142-885C-45E4A1A72F7D}" type="presParOf" srcId="{14A53DA7-6DEC-F144-BAE3-7A8044A01BBA}" destId="{4B126CA6-8FA6-4346-9282-D8C8B6A7F11E}" srcOrd="0" destOrd="0" presId="urn:microsoft.com/office/officeart/2008/layout/LinedList"/>
    <dgm:cxn modelId="{A45A0697-02F1-8640-865D-0164CE9ED4B1}" type="presParOf" srcId="{14A53DA7-6DEC-F144-BAE3-7A8044A01BBA}" destId="{463462FF-9ED7-4E43-8C29-2D7659C90300}" srcOrd="1" destOrd="0" presId="urn:microsoft.com/office/officeart/2008/layout/LinedList"/>
    <dgm:cxn modelId="{9979E9BA-1B38-EE4F-8311-33E5FC63CB01}" type="presParOf" srcId="{8B1C0B75-F062-5446-BACE-160B97911063}" destId="{26A3FCB6-C514-E444-A9D8-FDE9DB587FD4}" srcOrd="4" destOrd="0" presId="urn:microsoft.com/office/officeart/2008/layout/LinedList"/>
    <dgm:cxn modelId="{896DA56D-7D03-2845-A86A-CC31B2A7179B}" type="presParOf" srcId="{8B1C0B75-F062-5446-BACE-160B97911063}" destId="{53132E00-0608-044E-99CA-D379CFCC431F}" srcOrd="5" destOrd="0" presId="urn:microsoft.com/office/officeart/2008/layout/LinedList"/>
    <dgm:cxn modelId="{FD8FC761-B253-0B4A-B484-7B4AE44E5913}" type="presParOf" srcId="{53132E00-0608-044E-99CA-D379CFCC431F}" destId="{9701D00A-73B6-2941-99D6-63365A1C3802}" srcOrd="0" destOrd="0" presId="urn:microsoft.com/office/officeart/2008/layout/LinedList"/>
    <dgm:cxn modelId="{438773CA-8D94-5145-AA9E-E5ED159B8F08}" type="presParOf" srcId="{53132E00-0608-044E-99CA-D379CFCC431F}" destId="{3CF7B3AC-F00C-0643-825C-9047BF25116D}" srcOrd="1" destOrd="0" presId="urn:microsoft.com/office/officeart/2008/layout/LinedList"/>
    <dgm:cxn modelId="{E18CF200-34ED-664A-B8E6-244C51A1654F}" type="presParOf" srcId="{8B1C0B75-F062-5446-BACE-160B97911063}" destId="{CBE535C4-B985-564F-A8D7-9DF9C90D91D2}" srcOrd="6" destOrd="0" presId="urn:microsoft.com/office/officeart/2008/layout/LinedList"/>
    <dgm:cxn modelId="{FDA743E6-C196-044B-880E-B9E6BC81A0EC}" type="presParOf" srcId="{8B1C0B75-F062-5446-BACE-160B97911063}" destId="{9EA3149C-9AB1-4E46-B643-C106A029EF56}" srcOrd="7" destOrd="0" presId="urn:microsoft.com/office/officeart/2008/layout/LinedList"/>
    <dgm:cxn modelId="{CCF26C63-3CD8-FC45-A562-C7FD95AAF2EB}" type="presParOf" srcId="{9EA3149C-9AB1-4E46-B643-C106A029EF56}" destId="{F60D2CBE-D996-8C41-B580-0FAA8F68BB24}" srcOrd="0" destOrd="0" presId="urn:microsoft.com/office/officeart/2008/layout/LinedList"/>
    <dgm:cxn modelId="{D6170FF2-1FE6-5845-BCCD-13585C9CC891}" type="presParOf" srcId="{9EA3149C-9AB1-4E46-B643-C106A029EF56}" destId="{3DE14F1D-5F44-FB4F-83BA-811C0369729D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95D4B0F-5169-A644-A85B-CEEB5A30626F}">
      <dsp:nvSpPr>
        <dsp:cNvPr id="0" name=""/>
        <dsp:cNvSpPr/>
      </dsp:nvSpPr>
      <dsp:spPr>
        <a:xfrm>
          <a:off x="2849341" y="695099"/>
          <a:ext cx="536154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536154" y="45720"/>
              </a:lnTo>
            </a:path>
          </a:pathLst>
        </a:custGeom>
        <a:noFill/>
        <a:ln w="635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3103250" y="737985"/>
        <a:ext cx="28337" cy="5667"/>
      </dsp:txXfrm>
    </dsp:sp>
    <dsp:sp modelId="{9768FDE2-7F93-C442-AD0F-F7602733A000}">
      <dsp:nvSpPr>
        <dsp:cNvPr id="0" name=""/>
        <dsp:cNvSpPr/>
      </dsp:nvSpPr>
      <dsp:spPr>
        <a:xfrm>
          <a:off x="386993" y="1574"/>
          <a:ext cx="2464148" cy="1478488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0745" tIns="126743" rIns="120745" bIns="126743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Since it beginning cognizant of political-economic rights like privacy (Braman, 2017)</a:t>
          </a:r>
        </a:p>
      </dsp:txBody>
      <dsp:txXfrm>
        <a:off x="386993" y="1574"/>
        <a:ext cx="2464148" cy="1478488"/>
      </dsp:txXfrm>
    </dsp:sp>
    <dsp:sp modelId="{FC9712AC-B0AF-FD48-9779-12A7F116566D}">
      <dsp:nvSpPr>
        <dsp:cNvPr id="0" name=""/>
        <dsp:cNvSpPr/>
      </dsp:nvSpPr>
      <dsp:spPr>
        <a:xfrm>
          <a:off x="1619067" y="1478263"/>
          <a:ext cx="3030902" cy="536154"/>
        </a:xfrm>
        <a:custGeom>
          <a:avLst/>
          <a:gdLst/>
          <a:ahLst/>
          <a:cxnLst/>
          <a:rect l="0" t="0" r="0" b="0"/>
          <a:pathLst>
            <a:path>
              <a:moveTo>
                <a:pt x="3030902" y="0"/>
              </a:moveTo>
              <a:lnTo>
                <a:pt x="3030902" y="285177"/>
              </a:lnTo>
              <a:lnTo>
                <a:pt x="0" y="285177"/>
              </a:lnTo>
              <a:lnTo>
                <a:pt x="0" y="536154"/>
              </a:lnTo>
            </a:path>
          </a:pathLst>
        </a:custGeom>
        <a:noFill/>
        <a:ln w="635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3057433" y="1743507"/>
        <a:ext cx="154171" cy="5667"/>
      </dsp:txXfrm>
    </dsp:sp>
    <dsp:sp modelId="{3CA2F645-0345-3B40-8061-9503E7FAC04D}">
      <dsp:nvSpPr>
        <dsp:cNvPr id="0" name=""/>
        <dsp:cNvSpPr/>
      </dsp:nvSpPr>
      <dsp:spPr>
        <a:xfrm>
          <a:off x="3417896" y="1574"/>
          <a:ext cx="2464148" cy="1478488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0745" tIns="126743" rIns="120745" bIns="126743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Civil society has been active within it since the 00’s, but unstructured</a:t>
          </a:r>
        </a:p>
      </dsp:txBody>
      <dsp:txXfrm>
        <a:off x="3417896" y="1574"/>
        <a:ext cx="2464148" cy="1478488"/>
      </dsp:txXfrm>
    </dsp:sp>
    <dsp:sp modelId="{AFA2E9CA-C843-F24E-9BAD-2B38514D8F16}">
      <dsp:nvSpPr>
        <dsp:cNvPr id="0" name=""/>
        <dsp:cNvSpPr/>
      </dsp:nvSpPr>
      <dsp:spPr>
        <a:xfrm>
          <a:off x="2849341" y="2740342"/>
          <a:ext cx="536154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536154" y="45720"/>
              </a:lnTo>
            </a:path>
          </a:pathLst>
        </a:custGeom>
        <a:noFill/>
        <a:ln w="635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3103250" y="2783228"/>
        <a:ext cx="28337" cy="5667"/>
      </dsp:txXfrm>
    </dsp:sp>
    <dsp:sp modelId="{8C31F662-4592-9948-A061-A530FA8B3B91}">
      <dsp:nvSpPr>
        <dsp:cNvPr id="0" name=""/>
        <dsp:cNvSpPr/>
      </dsp:nvSpPr>
      <dsp:spPr>
        <a:xfrm>
          <a:off x="386993" y="2046818"/>
          <a:ext cx="2464148" cy="1478488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0745" tIns="126743" rIns="120745" bIns="126743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2014 human rights protocol considerations group created</a:t>
          </a:r>
        </a:p>
      </dsp:txBody>
      <dsp:txXfrm>
        <a:off x="386993" y="2046818"/>
        <a:ext cx="2464148" cy="1478488"/>
      </dsp:txXfrm>
    </dsp:sp>
    <dsp:sp modelId="{7ADDBD42-B8B6-A842-A7D3-085196D27BC9}">
      <dsp:nvSpPr>
        <dsp:cNvPr id="0" name=""/>
        <dsp:cNvSpPr/>
      </dsp:nvSpPr>
      <dsp:spPr>
        <a:xfrm>
          <a:off x="1619067" y="3523506"/>
          <a:ext cx="3030902" cy="536154"/>
        </a:xfrm>
        <a:custGeom>
          <a:avLst/>
          <a:gdLst/>
          <a:ahLst/>
          <a:cxnLst/>
          <a:rect l="0" t="0" r="0" b="0"/>
          <a:pathLst>
            <a:path>
              <a:moveTo>
                <a:pt x="3030902" y="0"/>
              </a:moveTo>
              <a:lnTo>
                <a:pt x="3030902" y="285177"/>
              </a:lnTo>
              <a:lnTo>
                <a:pt x="0" y="285177"/>
              </a:lnTo>
              <a:lnTo>
                <a:pt x="0" y="536154"/>
              </a:lnTo>
            </a:path>
          </a:pathLst>
        </a:custGeom>
        <a:noFill/>
        <a:ln w="635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3057433" y="3788750"/>
        <a:ext cx="154171" cy="5667"/>
      </dsp:txXfrm>
    </dsp:sp>
    <dsp:sp modelId="{1C6113B0-3098-154E-9E3B-5589ECAA687C}">
      <dsp:nvSpPr>
        <dsp:cNvPr id="0" name=""/>
        <dsp:cNvSpPr/>
      </dsp:nvSpPr>
      <dsp:spPr>
        <a:xfrm>
          <a:off x="3417896" y="2046818"/>
          <a:ext cx="2464148" cy="1478488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0745" tIns="126743" rIns="120745" bIns="126743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2017 human rights protocol considerations Request for Comments (RFC) 8280 published (*first ever*) guidelines </a:t>
          </a:r>
        </a:p>
      </dsp:txBody>
      <dsp:txXfrm>
        <a:off x="3417896" y="2046818"/>
        <a:ext cx="2464148" cy="1478488"/>
      </dsp:txXfrm>
    </dsp:sp>
    <dsp:sp modelId="{FCBDF8CF-284A-D348-959D-4AC229031282}">
      <dsp:nvSpPr>
        <dsp:cNvPr id="0" name=""/>
        <dsp:cNvSpPr/>
      </dsp:nvSpPr>
      <dsp:spPr>
        <a:xfrm>
          <a:off x="386993" y="4092061"/>
          <a:ext cx="2464148" cy="1478488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0745" tIns="126743" rIns="120745" bIns="126743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Public Interest Group formed: coalition of civil society actors in the IETF</a:t>
          </a:r>
        </a:p>
      </dsp:txBody>
      <dsp:txXfrm>
        <a:off x="386993" y="4092061"/>
        <a:ext cx="2464148" cy="147848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BBC5124-FBAA-FF43-9070-33DCE588004A}">
      <dsp:nvSpPr>
        <dsp:cNvPr id="0" name=""/>
        <dsp:cNvSpPr/>
      </dsp:nvSpPr>
      <dsp:spPr>
        <a:xfrm>
          <a:off x="0" y="0"/>
          <a:ext cx="6089650" cy="0"/>
        </a:xfrm>
        <a:prstGeom prst="line">
          <a:avLst/>
        </a:prstGeom>
        <a:gradFill rotWithShape="0">
          <a:gsLst>
            <a:gs pos="0">
              <a:schemeClr val="accent1">
                <a:shade val="80000"/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shade val="80000"/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shade val="80000"/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D9A25EC7-9898-A148-A7B3-94846DDB8094}">
      <dsp:nvSpPr>
        <dsp:cNvPr id="0" name=""/>
        <dsp:cNvSpPr/>
      </dsp:nvSpPr>
      <dsp:spPr>
        <a:xfrm>
          <a:off x="0" y="0"/>
          <a:ext cx="6089650" cy="139303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060" tIns="99060" rIns="99060" bIns="99060" numCol="1" spcCol="1270" anchor="t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/>
            <a:t>It defines the rules of the road for information flows</a:t>
          </a:r>
        </a:p>
      </dsp:txBody>
      <dsp:txXfrm>
        <a:off x="0" y="0"/>
        <a:ext cx="6089650" cy="1393031"/>
      </dsp:txXfrm>
    </dsp:sp>
    <dsp:sp modelId="{ED9DCD5B-271E-804C-8B3F-D264B3AD9CA6}">
      <dsp:nvSpPr>
        <dsp:cNvPr id="0" name=""/>
        <dsp:cNvSpPr/>
      </dsp:nvSpPr>
      <dsp:spPr>
        <a:xfrm>
          <a:off x="0" y="1393031"/>
          <a:ext cx="6089650" cy="0"/>
        </a:xfrm>
        <a:prstGeom prst="line">
          <a:avLst/>
        </a:prstGeom>
        <a:gradFill rotWithShape="0">
          <a:gsLst>
            <a:gs pos="0">
              <a:schemeClr val="accent1">
                <a:shade val="80000"/>
                <a:hueOff val="116428"/>
                <a:satOff val="-2085"/>
                <a:lumOff val="8862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shade val="80000"/>
                <a:hueOff val="116428"/>
                <a:satOff val="-2085"/>
                <a:lumOff val="8862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shade val="80000"/>
                <a:hueOff val="116428"/>
                <a:satOff val="-2085"/>
                <a:lumOff val="8862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1">
              <a:shade val="80000"/>
              <a:hueOff val="116428"/>
              <a:satOff val="-2085"/>
              <a:lumOff val="8862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4B126CA6-8FA6-4346-9282-D8C8B6A7F11E}">
      <dsp:nvSpPr>
        <dsp:cNvPr id="0" name=""/>
        <dsp:cNvSpPr/>
      </dsp:nvSpPr>
      <dsp:spPr>
        <a:xfrm>
          <a:off x="0" y="1393031"/>
          <a:ext cx="6089650" cy="139303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060" tIns="99060" rIns="99060" bIns="99060" numCol="1" spcCol="1270" anchor="t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/>
            <a:t>It is the digital infrastructure of the Internet</a:t>
          </a:r>
        </a:p>
      </dsp:txBody>
      <dsp:txXfrm>
        <a:off x="0" y="1393031"/>
        <a:ext cx="6089650" cy="1393031"/>
      </dsp:txXfrm>
    </dsp:sp>
    <dsp:sp modelId="{26A3FCB6-C514-E444-A9D8-FDE9DB587FD4}">
      <dsp:nvSpPr>
        <dsp:cNvPr id="0" name=""/>
        <dsp:cNvSpPr/>
      </dsp:nvSpPr>
      <dsp:spPr>
        <a:xfrm>
          <a:off x="0" y="2786062"/>
          <a:ext cx="6089650" cy="0"/>
        </a:xfrm>
        <a:prstGeom prst="line">
          <a:avLst/>
        </a:prstGeom>
        <a:gradFill rotWithShape="0">
          <a:gsLst>
            <a:gs pos="0">
              <a:schemeClr val="accent1">
                <a:shade val="80000"/>
                <a:hueOff val="232855"/>
                <a:satOff val="-4171"/>
                <a:lumOff val="17723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shade val="80000"/>
                <a:hueOff val="232855"/>
                <a:satOff val="-4171"/>
                <a:lumOff val="17723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shade val="80000"/>
                <a:hueOff val="232855"/>
                <a:satOff val="-4171"/>
                <a:lumOff val="17723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1">
              <a:shade val="80000"/>
              <a:hueOff val="232855"/>
              <a:satOff val="-4171"/>
              <a:lumOff val="17723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9701D00A-73B6-2941-99D6-63365A1C3802}">
      <dsp:nvSpPr>
        <dsp:cNvPr id="0" name=""/>
        <dsp:cNvSpPr/>
      </dsp:nvSpPr>
      <dsp:spPr>
        <a:xfrm>
          <a:off x="0" y="2786062"/>
          <a:ext cx="6089650" cy="139303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060" tIns="99060" rIns="99060" bIns="99060" numCol="1" spcCol="1270" anchor="t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/>
            <a:t>Its invisible and difficult to regulate consistently </a:t>
          </a:r>
        </a:p>
      </dsp:txBody>
      <dsp:txXfrm>
        <a:off x="0" y="2786062"/>
        <a:ext cx="6089650" cy="1393031"/>
      </dsp:txXfrm>
    </dsp:sp>
    <dsp:sp modelId="{CBE535C4-B985-564F-A8D7-9DF9C90D91D2}">
      <dsp:nvSpPr>
        <dsp:cNvPr id="0" name=""/>
        <dsp:cNvSpPr/>
      </dsp:nvSpPr>
      <dsp:spPr>
        <a:xfrm>
          <a:off x="0" y="4179093"/>
          <a:ext cx="6089650" cy="0"/>
        </a:xfrm>
        <a:prstGeom prst="line">
          <a:avLst/>
        </a:prstGeom>
        <a:gradFill rotWithShape="0">
          <a:gsLst>
            <a:gs pos="0">
              <a:schemeClr val="accent1">
                <a:shade val="80000"/>
                <a:hueOff val="349283"/>
                <a:satOff val="-6256"/>
                <a:lumOff val="26585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shade val="80000"/>
                <a:hueOff val="349283"/>
                <a:satOff val="-6256"/>
                <a:lumOff val="26585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shade val="80000"/>
                <a:hueOff val="349283"/>
                <a:satOff val="-6256"/>
                <a:lumOff val="26585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1">
              <a:shade val="80000"/>
              <a:hueOff val="349283"/>
              <a:satOff val="-6256"/>
              <a:lumOff val="26585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F60D2CBE-D996-8C41-B580-0FAA8F68BB24}">
      <dsp:nvSpPr>
        <dsp:cNvPr id="0" name=""/>
        <dsp:cNvSpPr/>
      </dsp:nvSpPr>
      <dsp:spPr>
        <a:xfrm>
          <a:off x="0" y="4179093"/>
          <a:ext cx="6089650" cy="139303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060" tIns="99060" rIns="99060" bIns="99060" numCol="1" spcCol="1270" anchor="t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/>
            <a:t>Influence in it means having </a:t>
          </a:r>
          <a:r>
            <a:rPr lang="en-GB" sz="2600" kern="1200" dirty="0"/>
            <a:t>both territorial and extraterritorial impact on information flows &amp; Internet infrastructure</a:t>
          </a:r>
          <a:endParaRPr lang="en-US" sz="2600" kern="1200" dirty="0"/>
        </a:p>
      </dsp:txBody>
      <dsp:txXfrm>
        <a:off x="0" y="4179093"/>
        <a:ext cx="6089650" cy="139303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6/7/layout/RepeatingBendingProcessNew">
  <dgm:title val="Repeating Bending Process New"/>
  <dgm:desc val=""/>
  <dgm:catLst>
    <dgm:cat type="process" pri="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bkpt" val="endCnv"/>
        </dgm:alg>
      </dgm:if>
      <dgm:else name="Name3">
        <dgm:alg type="snake">
          <dgm:param type="grDir" val="tR"/>
          <dgm:param type="flowDir" val="row"/>
          <dgm:param type="contDir" val="same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23"/>
      <dgm:constr type="sp" refType="w" refFor="ch" refForName="sibTrans" op="equ"/>
      <dgm:constr type="userB" for="des" forName="connectorText" refType="sp"/>
      <dgm:constr type="primFontSz" for="ch" ptType="node" op="equ" val="65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 fact="0.6"/>
          <dgm:constr type="tMarg" refType="h" fact="0.243"/>
          <dgm:constr type="bMarg" refType="h" fact="0.243"/>
          <dgm:constr type="lMarg" refType="w" fact="0.1389"/>
          <dgm:constr type="rMarg" refType="w" fact="0.1389"/>
        </dgm:constrLst>
        <dgm:ruleLst>
          <dgm:rule type="primFontSz" val="12" fact="NaN" max="NaN"/>
        </dgm:ruleLst>
      </dgm:layoutNode>
      <dgm:forEach name="sibTransForEach" axis="followSib" ptType="sibTrans" cnt="1">
        <dgm:layoutNode name="sibTrans">
          <dgm:choose name="Name4">
            <dgm:if name="Name5" axis="self" func="var" arg="dir" op="equ" val="norm">
              <dgm:alg type="conn">
                <dgm:param type="connRout" val="bend"/>
                <dgm:param type="dim" val="1D"/>
                <dgm:param type="begPts" val="midR bCtr"/>
                <dgm:param type="endPts" val="midL tCtr"/>
              </dgm:alg>
            </dgm:if>
            <dgm:else name="Name6">
              <dgm:alg type="conn">
                <dgm:param type="connRout" val="bend"/>
                <dgm:param type="dim" val="1D"/>
                <dgm:param type="begPts" val="midL bCtr"/>
                <dgm:param type="endPts" val="midR tCt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 val="-0.05"/>
            <dgm:constr type="endPad" val="0.9"/>
            <dgm:constr type="userA" for="ch" ref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userA"/>
              <dgm:constr type="userB"/>
              <dgm:constr type="w" refType="userA" fact="0.05"/>
              <dgm:constr type="h" refType="userB" fact="0.01"/>
              <dgm:constr type="lMarg" val="1"/>
              <dgm:constr type="rMarg" val="1"/>
              <dgm:constr type="tMarg"/>
              <dgm:constr type="bMarg"/>
            </dgm:constrLst>
            <dgm:ruleLst>
              <dgm:rule type="w" val="NaN" fact="0.6" max="NaN"/>
              <dgm:rule type="h" val="NaN" fact="0.6" max="NaN"/>
              <dgm:rule type="primFontSz" val="5" fact="NaN" max="NaN"/>
            </dgm:ruleLst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9DED709-D425-8542-BE2C-BF0074431FA2}" type="datetimeFigureOut">
              <a:rPr lang="en-US" smtClean="0"/>
              <a:t>4/15/18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F76FFEE-D87A-EC47-BC8F-51854203BD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58529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7">
            <a:extLst>
              <a:ext uri="{FF2B5EF4-FFF2-40B4-BE49-F238E27FC236}">
                <a16:creationId xmlns:a16="http://schemas.microsoft.com/office/drawing/2014/main" id="{CDC85C26-2079-FD48-8362-54D1BB6294E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BC1D5C1B-82FA-1D40-8DB7-2539DFE523B1}" type="slidenum">
              <a:rPr lang="en-US" altLang="en-US" sz="1200"/>
              <a:pPr/>
              <a:t>2</a:t>
            </a:fld>
            <a:endParaRPr lang="en-US" altLang="en-US" sz="1200"/>
          </a:p>
        </p:txBody>
      </p:sp>
      <p:sp>
        <p:nvSpPr>
          <p:cNvPr id="18435" name="Rectangle 2">
            <a:extLst>
              <a:ext uri="{FF2B5EF4-FFF2-40B4-BE49-F238E27FC236}">
                <a16:creationId xmlns:a16="http://schemas.microsoft.com/office/drawing/2014/main" id="{F44036F4-C8B9-2E4D-BFE2-0B2B614CD44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6" name="Rectangle 3">
            <a:extLst>
              <a:ext uri="{FF2B5EF4-FFF2-40B4-BE49-F238E27FC236}">
                <a16:creationId xmlns:a16="http://schemas.microsoft.com/office/drawing/2014/main" id="{D391D4A7-0208-EC4F-8747-BE806942256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5025684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4F10E0-26E5-B34E-BF53-7E38D81646A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A39C0C0-8D6F-9C42-9C5A-66EE51ADED0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ACCDBD-97F2-864F-B202-C063E59E23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E47E0D-3C17-F747-9322-AAEACDAEA81F}" type="datetimeFigureOut">
              <a:rPr lang="en-US" smtClean="0"/>
              <a:t>4/15/18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0F541E-CCD8-C841-8306-AFBA6921D0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BAE81E-4B19-8F4D-9392-6106ED4B74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7BAC8-A67C-A447-9553-05DDF7782E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21325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010F09-C18A-F444-8AA5-845C3E6A65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43E01FE-AF40-CC42-8878-4BED8ADEAD9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AB52A4-C476-EC4B-884C-845125385E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E47E0D-3C17-F747-9322-AAEACDAEA81F}" type="datetimeFigureOut">
              <a:rPr lang="en-US" smtClean="0"/>
              <a:t>4/15/18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583760-7B72-5549-BC3E-0888FA3534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5606ED-0DE9-6F40-B5FC-9904B48A4A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7BAC8-A67C-A447-9553-05DDF7782E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98170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DBD43AE-AF79-FC41-BC6F-3BA0BED2E6B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CD3EECC-4F5D-B145-8566-56610408008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DD1FA8-4888-CD4D-8E36-9176908800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E47E0D-3C17-F747-9322-AAEACDAEA81F}" type="datetimeFigureOut">
              <a:rPr lang="en-US" smtClean="0"/>
              <a:t>4/15/18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9C7C23-5BAB-1F4D-85F8-29479CC984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0B78B9-38B3-2C41-A936-B99E94E067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7BAC8-A67C-A447-9553-05DDF7782E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04001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FEA673-FC85-5440-BEE4-C61305A549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3A45DE-B053-3E4E-B36A-5F2F4FB3B6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1D26CD-B61D-4348-82EB-44C1FF0CA2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E47E0D-3C17-F747-9322-AAEACDAEA81F}" type="datetimeFigureOut">
              <a:rPr lang="en-US" smtClean="0"/>
              <a:t>4/15/18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5C02BD-F64D-7043-9F76-C4E9F35DCD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AB9F3B-B393-764D-909F-7223EDC6E2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7BAC8-A67C-A447-9553-05DDF7782E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4714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71695C-1469-EC46-932E-E99B234943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73352DE-17B6-1542-84CB-535343FFE4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5D7095-21F5-C44B-ACA6-E94294678A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E47E0D-3C17-F747-9322-AAEACDAEA81F}" type="datetimeFigureOut">
              <a:rPr lang="en-US" smtClean="0"/>
              <a:t>4/15/18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D89315-BA13-394C-8C54-DA412BD25B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0289FE-8C1E-D649-9E9E-F1ED3063D6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7BAC8-A67C-A447-9553-05DDF7782E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03241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B9CD8F-127C-674C-B9EA-9DC4FC12F3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D6A5BA-1F78-AF41-BDDC-1EF7FC107CE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FA9FDCF-5486-A243-87C9-CE89834B16D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2B8D0A3-263C-624E-AAD6-C0463DDF81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E47E0D-3C17-F747-9322-AAEACDAEA81F}" type="datetimeFigureOut">
              <a:rPr lang="en-US" smtClean="0"/>
              <a:t>4/15/18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C8C98B7-3475-6748-918D-C7D51D7FE9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B1BF1E5-9E9D-8947-9BD5-0FCCF7B9BF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7BAC8-A67C-A447-9553-05DDF7782E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22340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442726-662B-2242-B0B2-530F42AF0C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84ED15D-AAF9-7E44-9291-2A154EA884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6C9C37D-A485-1549-B863-480BED143DC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E1F555F-3DF3-7C41-B3AB-7F4A127680C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6494F1A-A835-A040-B9E0-08C69596E20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2CF7EA1-69B0-F944-878F-CD14C8C889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E47E0D-3C17-F747-9322-AAEACDAEA81F}" type="datetimeFigureOut">
              <a:rPr lang="en-US" smtClean="0"/>
              <a:t>4/15/18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5A58970-7E55-AD48-9163-9AA150CA7B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2A1608A-F9DB-7D45-937A-41D77E7C54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7BAC8-A67C-A447-9553-05DDF7782E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75740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28E67A-42F8-8842-ADFC-1CA4D7E554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A40BCA8-BA27-F145-B38B-45497F2B0C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E47E0D-3C17-F747-9322-AAEACDAEA81F}" type="datetimeFigureOut">
              <a:rPr lang="en-US" smtClean="0"/>
              <a:t>4/15/18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EEE5A61-8F34-E34B-8DF8-F4AA1CBC81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0B73CD-DF28-DA44-AC1C-6AC04E7996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7BAC8-A67C-A447-9553-05DDF7782E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50154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2307110-6D20-174D-899B-89791317F4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E47E0D-3C17-F747-9322-AAEACDAEA81F}" type="datetimeFigureOut">
              <a:rPr lang="en-US" smtClean="0"/>
              <a:t>4/15/18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9A324D9-F55D-BE49-8161-6669DB3CB7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FAAD4AC-35F9-1049-BC9C-8DE8A3E3E3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7BAC8-A67C-A447-9553-05DDF7782E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56749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C909BA-4FFE-B44B-8D0E-9ED1386570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BBD481-0F4D-6A49-945C-D09C36CCF4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E13C2E1-47B0-4A40-A467-A18EF90F7C3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61A0AA0-29B0-1441-BFAF-6456100141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E47E0D-3C17-F747-9322-AAEACDAEA81F}" type="datetimeFigureOut">
              <a:rPr lang="en-US" smtClean="0"/>
              <a:t>4/15/18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2EFC1A2-5BC8-4349-9AB2-2AAE09D8C1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7AACD3C-2BF1-884C-ADF1-411301D211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7BAC8-A67C-A447-9553-05DDF7782E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06470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8559E6-2999-F34E-8143-F696DACC4E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3738B6E-334D-6749-840C-1CE327D1AD3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13C3A66-D4DE-8643-8658-1D6726C7C1A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27343E5-8426-014A-AEC1-D4947AFD29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E47E0D-3C17-F747-9322-AAEACDAEA81F}" type="datetimeFigureOut">
              <a:rPr lang="en-US" smtClean="0"/>
              <a:t>4/15/18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F1E5952-5183-1441-B6FA-8438FA35AC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B27239D-254A-D142-80B9-233FED4E09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7BAC8-A67C-A447-9553-05DDF7782E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27680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CED65CC-1C32-B04E-9269-D60E6248BE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7178EC-DBC7-C94B-87A2-05030125AA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00EE53-D067-294D-A200-2166D0756D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E47E0D-3C17-F747-9322-AAEACDAEA81F}" type="datetimeFigureOut">
              <a:rPr lang="en-US" smtClean="0"/>
              <a:t>4/15/18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567803-E36D-4C45-886F-F11383F858B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23F74E-8513-AC43-80D5-63B23425F1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97BAC8-A67C-A447-9553-05DDF7782E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24938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hyperlink" Target="https://splinternews.com/who-controls-the-internet-ted-cruzs-fantasy-vs-the-re-1793861684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6753252F-4873-4F63-801D-CC719279A7D5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47C8CCB-F95D-4249-92DD-651249D3535A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4183E66-6DD3-2B49-BAC2-C6374BA637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38600" y="2672545"/>
            <a:ext cx="7188199" cy="150952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EE7274E-F65D-0247-8E50-6C20643E373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0080" y="2074363"/>
            <a:ext cx="2752354" cy="2709275"/>
          </a:xfrm>
          <a:prstGeom prst="ellipse">
            <a:avLst/>
          </a:prstGeom>
          <a:solidFill>
            <a:srgbClr val="262626"/>
          </a:solidFill>
          <a:ln w="174625" cmpd="thinThick">
            <a:solidFill>
              <a:srgbClr val="262626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6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Human Rights and Internet governance </a:t>
            </a:r>
          </a:p>
        </p:txBody>
      </p:sp>
    </p:spTree>
    <p:extLst>
      <p:ext uri="{BB962C8B-B14F-4D97-AF65-F5344CB8AC3E}">
        <p14:creationId xmlns:p14="http://schemas.microsoft.com/office/powerpoint/2010/main" val="416746723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6753252F-4873-4F63-801D-CC719279A7D5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47C8CCB-F95D-4249-92DD-651249D3535A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rgbClr val="6140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ED3D95F-4FA4-6C48-947F-DCF9223B138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6" r="-1" b="-1"/>
          <a:stretch/>
        </p:blipFill>
        <p:spPr>
          <a:xfrm>
            <a:off x="4915956" y="961812"/>
            <a:ext cx="5433486" cy="493098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66ADCE2-6131-E04B-84EA-F55A99FAF9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2074363"/>
            <a:ext cx="2752354" cy="2709275"/>
          </a:xfrm>
          <a:prstGeom prst="ellipse">
            <a:avLst/>
          </a:prstGeom>
          <a:solidFill>
            <a:srgbClr val="262626"/>
          </a:solidFill>
          <a:ln w="174625" cmpd="thinThick">
            <a:solidFill>
              <a:srgbClr val="262626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26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One layer of the Internet cake</a:t>
            </a:r>
          </a:p>
        </p:txBody>
      </p:sp>
    </p:spTree>
    <p:extLst>
      <p:ext uri="{BB962C8B-B14F-4D97-AF65-F5344CB8AC3E}">
        <p14:creationId xmlns:p14="http://schemas.microsoft.com/office/powerpoint/2010/main" val="256344533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6753252F-4873-4F63-801D-CC719279A7D5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47C8CCB-F95D-4249-92DD-651249D3535A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rgbClr val="6160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B9AD3E5-419D-E54D-A5C8-B532C097D1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7923" y="961812"/>
            <a:ext cx="6509553" cy="493098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89FF8D4-167F-BA4A-8659-A8BD3A453251}"/>
              </a:ext>
            </a:extLst>
          </p:cNvPr>
          <p:cNvSpPr txBox="1"/>
          <p:nvPr/>
        </p:nvSpPr>
        <p:spPr>
          <a:xfrm>
            <a:off x="9087273" y="904662"/>
            <a:ext cx="2957091" cy="54014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endParaRPr lang="en-US" sz="2000"/>
          </a:p>
          <a:p>
            <a:pPr>
              <a:spcAft>
                <a:spcPts val="600"/>
              </a:spcAft>
            </a:pPr>
            <a:endParaRPr lang="en-US" sz="2000"/>
          </a:p>
          <a:p>
            <a:pPr>
              <a:spcAft>
                <a:spcPts val="600"/>
              </a:spcAft>
            </a:pPr>
            <a:endParaRPr lang="en-US" sz="2000"/>
          </a:p>
          <a:p>
            <a:pPr>
              <a:spcAft>
                <a:spcPts val="600"/>
              </a:spcAft>
            </a:pPr>
            <a:endParaRPr lang="en-US" sz="2000"/>
          </a:p>
          <a:p>
            <a:pPr>
              <a:spcAft>
                <a:spcPts val="600"/>
              </a:spcAft>
            </a:pPr>
            <a:endParaRPr lang="en-US" sz="2000"/>
          </a:p>
          <a:p>
            <a:pPr>
              <a:spcAft>
                <a:spcPts val="600"/>
              </a:spcAft>
            </a:pPr>
            <a:endParaRPr lang="en-US" sz="2000"/>
          </a:p>
          <a:p>
            <a:pPr>
              <a:spcAft>
                <a:spcPts val="600"/>
              </a:spcAft>
            </a:pPr>
            <a:endParaRPr lang="en-US" sz="2000"/>
          </a:p>
          <a:p>
            <a:pPr>
              <a:spcAft>
                <a:spcPts val="600"/>
              </a:spcAft>
            </a:pPr>
            <a:endParaRPr lang="en-US" sz="2000"/>
          </a:p>
          <a:p>
            <a:pPr>
              <a:spcAft>
                <a:spcPts val="600"/>
              </a:spcAft>
            </a:pPr>
            <a:endParaRPr lang="en-US" sz="2000"/>
          </a:p>
          <a:p>
            <a:pPr>
              <a:spcAft>
                <a:spcPts val="600"/>
              </a:spcAft>
            </a:pPr>
            <a:endParaRPr lang="en-US" sz="2000"/>
          </a:p>
          <a:p>
            <a:pPr>
              <a:spcAft>
                <a:spcPts val="600"/>
              </a:spcAft>
            </a:pPr>
            <a:endParaRPr lang="en-US" sz="2000"/>
          </a:p>
          <a:p>
            <a:pPr>
              <a:spcAft>
                <a:spcPts val="600"/>
              </a:spcAft>
            </a:pPr>
            <a:endParaRPr lang="en-US" sz="2000"/>
          </a:p>
          <a:p>
            <a:pPr>
              <a:spcAft>
                <a:spcPts val="600"/>
              </a:spcAft>
            </a:pPr>
            <a:endParaRPr lang="en-US" sz="2000"/>
          </a:p>
          <a:p>
            <a:pPr>
              <a:spcAft>
                <a:spcPts val="600"/>
              </a:spcAft>
            </a:pPr>
            <a:r>
              <a:rPr lang="en-US" sz="2000" dirty="0"/>
              <a:t> </a:t>
            </a:r>
            <a:endParaRPr lang="en-US" sz="20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D8A6D3E-4D8A-AE43-A0A7-AE3B8BF9BC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2074363"/>
            <a:ext cx="2752354" cy="2709275"/>
          </a:xfrm>
          <a:prstGeom prst="ellipse">
            <a:avLst/>
          </a:prstGeom>
          <a:solidFill>
            <a:srgbClr val="262626"/>
          </a:solidFill>
          <a:ln w="174625" cmpd="thinThick">
            <a:solidFill>
              <a:srgbClr val="262626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26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A Taxonomy</a:t>
            </a:r>
            <a:endParaRPr lang="en-US" sz="26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81876817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6753252F-4873-4F63-801D-CC719279A7D5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47C8CCB-F95D-4249-92DD-651249D3535A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rgbClr val="825A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AAF436F1-E926-E344-9165-1FBB19E5F94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/>
          </a:blip>
          <a:stretch>
            <a:fillRect/>
          </a:stretch>
        </p:blipFill>
        <p:spPr>
          <a:xfrm>
            <a:off x="4521667" y="961812"/>
            <a:ext cx="6222065" cy="493098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0793724-8B79-1443-9019-998EDC50E9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2074363"/>
            <a:ext cx="2752354" cy="2709275"/>
          </a:xfrm>
          <a:prstGeom prst="ellipse">
            <a:avLst/>
          </a:prstGeom>
          <a:solidFill>
            <a:srgbClr val="262626"/>
          </a:solidFill>
          <a:ln w="174625" cmpd="thinThick">
            <a:solidFill>
              <a:srgbClr val="262626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26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The Logical </a:t>
            </a:r>
            <a:r>
              <a:rPr lang="en-US" sz="2600" dirty="0">
                <a:solidFill>
                  <a:srgbClr val="FFFFFF"/>
                </a:solidFill>
              </a:rPr>
              <a:t>L</a:t>
            </a:r>
            <a:r>
              <a:rPr lang="en-US" sz="26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ayer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A838F7C-313B-394D-8C57-8D6B8C6BA4E2}"/>
              </a:ext>
            </a:extLst>
          </p:cNvPr>
          <p:cNvSpPr txBox="1"/>
          <p:nvPr/>
        </p:nvSpPr>
        <p:spPr>
          <a:xfrm>
            <a:off x="9274105" y="6006067"/>
            <a:ext cx="2781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Burrington</a:t>
            </a:r>
            <a:r>
              <a:rPr lang="en-US" dirty="0"/>
              <a:t>, 2016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EDB0507-016A-AE4B-8204-33C3167D40F5}"/>
              </a:ext>
            </a:extLst>
          </p:cNvPr>
          <p:cNvSpPr txBox="1"/>
          <p:nvPr/>
        </p:nvSpPr>
        <p:spPr>
          <a:xfrm>
            <a:off x="4729814" y="6129178"/>
            <a:ext cx="454429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**bonus points if you can tell me what is no longer the case in this picture**</a:t>
            </a:r>
          </a:p>
        </p:txBody>
      </p:sp>
    </p:spTree>
    <p:extLst>
      <p:ext uri="{BB962C8B-B14F-4D97-AF65-F5344CB8AC3E}">
        <p14:creationId xmlns:p14="http://schemas.microsoft.com/office/powerpoint/2010/main" val="380031565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656AC9-B5D4-8347-A10E-924E63FD2D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happens at the logical layer?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813CB3-111D-EA48-8A72-B295A1914F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Many things.</a:t>
            </a:r>
          </a:p>
          <a:p>
            <a:r>
              <a:rPr lang="en-US" dirty="0"/>
              <a:t>Some of which are pretty crucial for global interoperability. </a:t>
            </a:r>
          </a:p>
        </p:txBody>
      </p:sp>
    </p:spTree>
    <p:extLst>
      <p:ext uri="{BB962C8B-B14F-4D97-AF65-F5344CB8AC3E}">
        <p14:creationId xmlns:p14="http://schemas.microsoft.com/office/powerpoint/2010/main" val="418820874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F5FE7C-8147-2E45-BAF6-D8C68F88F8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4313" y="365125"/>
            <a:ext cx="11815762" cy="1325563"/>
          </a:xfrm>
        </p:spPr>
        <p:txBody>
          <a:bodyPr/>
          <a:lstStyle/>
          <a:p>
            <a:r>
              <a:rPr lang="en-US" dirty="0"/>
              <a:t>Why do we rarely hear about these organizations?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062E4A-3252-FE47-A3D5-98508002D2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Because there is limited direct interaction between what these organizations do and ”end-users”</a:t>
            </a:r>
          </a:p>
          <a:p>
            <a:r>
              <a:rPr lang="en-US" dirty="0"/>
              <a:t>Because it is very technical and in the background</a:t>
            </a:r>
          </a:p>
          <a:p>
            <a:r>
              <a:rPr lang="en-US" dirty="0"/>
              <a:t>Because these organizations are away from the limelight</a:t>
            </a:r>
          </a:p>
          <a:p>
            <a:r>
              <a:rPr lang="en-US" dirty="0"/>
              <a:t>(Even though that is increasingly hard). </a:t>
            </a:r>
          </a:p>
        </p:txBody>
      </p:sp>
    </p:spTree>
    <p:extLst>
      <p:ext uri="{BB962C8B-B14F-4D97-AF65-F5344CB8AC3E}">
        <p14:creationId xmlns:p14="http://schemas.microsoft.com/office/powerpoint/2010/main" val="311214523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1AAF38-FFC0-EB42-AEE8-83418E2B4B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Internet Engineering Task Force (IETF)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6E6887-1070-A846-84E6-5A035B5DC0D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Started in 1986, meet 3 times a year, anyone can join.</a:t>
            </a:r>
          </a:p>
          <a:p>
            <a:r>
              <a:rPr lang="en-US" dirty="0"/>
              <a:t>Makes standards &amp; protocols that enable interoperability, which allow networks to interoperate.</a:t>
            </a:r>
          </a:p>
          <a:p>
            <a:r>
              <a:rPr lang="en-US" dirty="0"/>
              <a:t>Familiar examples:</a:t>
            </a:r>
          </a:p>
          <a:p>
            <a:pPr lvl="1"/>
            <a:r>
              <a:rPr lang="en-US" dirty="0"/>
              <a:t>Hyper text transfer protocol secure (HTTPS) – communication with website</a:t>
            </a:r>
          </a:p>
          <a:p>
            <a:pPr lvl="1"/>
            <a:r>
              <a:rPr lang="en-GB" dirty="0"/>
              <a:t>Simple Mail Transfer Protocol (SMTP) – email transmission</a:t>
            </a:r>
          </a:p>
          <a:p>
            <a:pPr marL="0" indent="0">
              <a:buNone/>
            </a:pPr>
            <a:br>
              <a:rPr lang="en-GB" dirty="0"/>
            </a:br>
            <a:r>
              <a:rPr lang="en-GB" dirty="0"/>
              <a:t>These standards can impact the exercise of human rights.</a:t>
            </a:r>
          </a:p>
          <a:p>
            <a:pPr marL="457200" lvl="1" indent="0">
              <a:buNone/>
            </a:pP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95130962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6753252F-4873-4F63-801D-CC719279A7D5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47C8CCB-F95D-4249-92DD-651249D3535A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rgbClr val="5170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7B8FD1F0-8392-074B-B495-95AF721AB70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038600" y="1630256"/>
            <a:ext cx="7188199" cy="35940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5313646-4038-144F-B52C-39499070D6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2074363"/>
            <a:ext cx="2752354" cy="2709275"/>
          </a:xfrm>
          <a:prstGeom prst="ellipse">
            <a:avLst/>
          </a:prstGeom>
          <a:solidFill>
            <a:srgbClr val="262626"/>
          </a:solidFill>
          <a:ln w="174625" cmpd="thinThick">
            <a:solidFill>
              <a:srgbClr val="262626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22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For Example: Hyper text transfer protocol secure (HTTPS)  </a:t>
            </a:r>
          </a:p>
        </p:txBody>
      </p:sp>
    </p:spTree>
    <p:extLst>
      <p:ext uri="{BB962C8B-B14F-4D97-AF65-F5344CB8AC3E}">
        <p14:creationId xmlns:p14="http://schemas.microsoft.com/office/powerpoint/2010/main" val="390149367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9">
            <a:extLst>
              <a:ext uri="{FF2B5EF4-FFF2-40B4-BE49-F238E27FC236}">
                <a16:creationId xmlns:a16="http://schemas.microsoft.com/office/drawing/2014/main" id="{08E89D5E-1885-4160-AC77-CC471DD1D0DB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36008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Connector 11">
            <a:extLst>
              <a:ext uri="{FF2B5EF4-FFF2-40B4-BE49-F238E27FC236}">
                <a16:creationId xmlns:a16="http://schemas.microsoft.com/office/drawing/2014/main" id="{550D2BD1-98F9-412D-905B-3A843EF4078B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762000" y="2971800"/>
            <a:ext cx="0" cy="914400"/>
          </a:xfrm>
          <a:prstGeom prst="line">
            <a:avLst/>
          </a:prstGeom>
          <a:ln w="19050">
            <a:solidFill>
              <a:srgbClr val="FFFFFF">
                <a:alpha val="8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E3E6AE2F-C122-A54F-9240-861F6C3E9F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3277" y="712269"/>
            <a:ext cx="3370998" cy="5502264"/>
          </a:xfrm>
        </p:spPr>
        <p:txBody>
          <a:bodyPr>
            <a:normAutofit/>
          </a:bodyPr>
          <a:lstStyle/>
          <a:p>
            <a:r>
              <a:rPr lang="en-US">
                <a:solidFill>
                  <a:srgbClr val="FFFFFF"/>
                </a:solidFill>
              </a:rPr>
              <a:t>Human rights efforts at the IETF</a:t>
            </a:r>
          </a:p>
        </p:txBody>
      </p:sp>
      <p:graphicFrame>
        <p:nvGraphicFramePr>
          <p:cNvPr id="16" name="Content Placeholder 2">
            <a:extLst>
              <a:ext uri="{FF2B5EF4-FFF2-40B4-BE49-F238E27FC236}">
                <a16:creationId xmlns:a16="http://schemas.microsoft.com/office/drawing/2014/main" id="{DFFFD415-7D14-4B3F-B9D4-8F7E3B7BEBD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65214352"/>
              </p:ext>
            </p:extLst>
          </p:nvPr>
        </p:nvGraphicFramePr>
        <p:xfrm>
          <a:off x="5280025" y="642938"/>
          <a:ext cx="6269038" cy="55721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55425737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5500C5-4739-5044-995D-A573BF9347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ICANN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3C1A26-DD9B-8F43-91BF-816EAAA127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Formed in 1998, meet 3 times per year, anyone can join.</a:t>
            </a:r>
          </a:p>
          <a:p>
            <a:r>
              <a:rPr lang="en-GB" dirty="0"/>
              <a:t>Does the management and technical maintenance of the databases related to the namespaces of the Internet, that allow you to find content.</a:t>
            </a:r>
          </a:p>
          <a:p>
            <a:r>
              <a:rPr lang="en-US" dirty="0"/>
              <a:t> Set policies around top level domains, like .gay, .</a:t>
            </a:r>
            <a:r>
              <a:rPr lang="en-US" dirty="0" err="1"/>
              <a:t>islam</a:t>
            </a:r>
            <a:r>
              <a:rPr lang="en-US" dirty="0"/>
              <a:t>, .ninja</a:t>
            </a:r>
          </a:p>
          <a:p>
            <a:endParaRPr lang="en-US" dirty="0"/>
          </a:p>
          <a:p>
            <a:r>
              <a:rPr lang="en-GB" dirty="0"/>
              <a:t>These policies can impact the exercise of human rights.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281463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1DD1B1-93D7-ED4B-A776-74CC2E2688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For example: .controversies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6840C2-C2D3-3744-90E6-46F59224AE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Amazon, the company, applied and initially got the .amazon </a:t>
            </a:r>
            <a:r>
              <a:rPr lang="en-US" dirty="0" err="1"/>
              <a:t>tld</a:t>
            </a:r>
            <a:endParaRPr lang="en-US" dirty="0"/>
          </a:p>
          <a:p>
            <a:r>
              <a:rPr lang="en-US" dirty="0"/>
              <a:t>Peru, Brazil and Bolivia objected because they consider it to be a protected geographic term (this is ICANN policy normally)</a:t>
            </a:r>
          </a:p>
          <a:p>
            <a:r>
              <a:rPr lang="en-US" dirty="0"/>
              <a:t>Ongoing discussion </a:t>
            </a:r>
          </a:p>
          <a:p>
            <a:r>
              <a:rPr lang="en-US" dirty="0"/>
              <a:t>Similar discussions have been had over .gay and .</a:t>
            </a:r>
            <a:r>
              <a:rPr lang="en-US" dirty="0" err="1"/>
              <a:t>islam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6212899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Date Placeholder 3">
            <a:extLst>
              <a:ext uri="{FF2B5EF4-FFF2-40B4-BE49-F238E27FC236}">
                <a16:creationId xmlns:a16="http://schemas.microsoft.com/office/drawing/2014/main" id="{309455C3-DB27-BC4F-8E46-40226A7F9EFD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5AD0FAF0-0278-5346-A0B5-E862E9671E3B}" type="datetime4">
              <a:rPr lang="en-US" altLang="en-US" sz="900">
                <a:solidFill>
                  <a:srgbClr val="002147"/>
                </a:solidFill>
              </a:rPr>
              <a:pPr/>
              <a:t>April 15, 2018</a:t>
            </a:fld>
            <a:endParaRPr lang="en-US" altLang="en-US" sz="900">
              <a:solidFill>
                <a:srgbClr val="002147"/>
              </a:solidFill>
            </a:endParaRPr>
          </a:p>
        </p:txBody>
      </p:sp>
      <p:sp>
        <p:nvSpPr>
          <p:cNvPr id="17411" name="Footer Placeholder 4">
            <a:extLst>
              <a:ext uri="{FF2B5EF4-FFF2-40B4-BE49-F238E27FC236}">
                <a16:creationId xmlns:a16="http://schemas.microsoft.com/office/drawing/2014/main" id="{BD924163-FAC8-DB46-B680-0E79578E6B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900">
                <a:solidFill>
                  <a:srgbClr val="002147"/>
                </a:solidFill>
              </a:rPr>
              <a:t>Presentation title, edit in header and footer           (view menu)</a:t>
            </a:r>
          </a:p>
        </p:txBody>
      </p:sp>
      <p:sp>
        <p:nvSpPr>
          <p:cNvPr id="17412" name="Slide Number Placeholder 5">
            <a:extLst>
              <a:ext uri="{FF2B5EF4-FFF2-40B4-BE49-F238E27FC236}">
                <a16:creationId xmlns:a16="http://schemas.microsoft.com/office/drawing/2014/main" id="{B5700C08-4B19-7246-8B6A-81A8E8E10C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900">
                <a:solidFill>
                  <a:srgbClr val="002147"/>
                </a:solidFill>
              </a:rPr>
              <a:t>Page </a:t>
            </a:r>
            <a:fld id="{19090043-1DA3-8441-AFE7-9EAEE66CAA77}" type="slidenum">
              <a:rPr lang="en-US" altLang="en-US" sz="900">
                <a:solidFill>
                  <a:srgbClr val="002147"/>
                </a:solidFill>
              </a:rPr>
              <a:pPr/>
              <a:t>2</a:t>
            </a:fld>
            <a:endParaRPr lang="en-US" altLang="en-US" sz="900">
              <a:solidFill>
                <a:srgbClr val="002147"/>
              </a:solidFill>
            </a:endParaRPr>
          </a:p>
        </p:txBody>
      </p:sp>
      <p:sp>
        <p:nvSpPr>
          <p:cNvPr id="17413" name="Rectangle 2">
            <a:extLst>
              <a:ext uri="{FF2B5EF4-FFF2-40B4-BE49-F238E27FC236}">
                <a16:creationId xmlns:a16="http://schemas.microsoft.com/office/drawing/2014/main" id="{4545DC80-AE59-954F-B9A0-396CC134306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/>
              <a:t>This talk</a:t>
            </a:r>
          </a:p>
        </p:txBody>
      </p:sp>
      <p:sp>
        <p:nvSpPr>
          <p:cNvPr id="17414" name="Rectangle 3">
            <a:extLst>
              <a:ext uri="{FF2B5EF4-FFF2-40B4-BE49-F238E27FC236}">
                <a16:creationId xmlns:a16="http://schemas.microsoft.com/office/drawing/2014/main" id="{83850370-F8AA-7748-A60A-7A77D3B38B4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314451" y="1690688"/>
            <a:ext cx="10258425" cy="3421236"/>
          </a:xfrm>
        </p:spPr>
        <p:txBody>
          <a:bodyPr/>
          <a:lstStyle/>
          <a:p>
            <a:pPr eaLnBrk="1" hangingPunct="1"/>
            <a:r>
              <a:rPr lang="en-US" altLang="en-US" dirty="0"/>
              <a:t>Introduction </a:t>
            </a:r>
          </a:p>
          <a:p>
            <a:pPr eaLnBrk="1" hangingPunct="1"/>
            <a:r>
              <a:rPr lang="en-US" altLang="en-US" dirty="0"/>
              <a:t>What is Internet governance?</a:t>
            </a:r>
          </a:p>
          <a:p>
            <a:pPr eaLnBrk="1" hangingPunct="1"/>
            <a:r>
              <a:rPr lang="en-US" altLang="en-US" dirty="0"/>
              <a:t>Internet Engineering Task Force (IETF)</a:t>
            </a:r>
          </a:p>
          <a:p>
            <a:pPr eaLnBrk="1" hangingPunct="1"/>
            <a:r>
              <a:rPr lang="en-US" altLang="en-US" dirty="0"/>
              <a:t>Internet Corporation for Assigned Names and Numbers  (ICANN)</a:t>
            </a:r>
          </a:p>
          <a:p>
            <a:pPr eaLnBrk="1" hangingPunct="1"/>
            <a:r>
              <a:rPr lang="en-US" altLang="en-US" dirty="0"/>
              <a:t>Advocacy &amp; Human rights 3.0?</a:t>
            </a:r>
          </a:p>
          <a:p>
            <a:pPr eaLnBrk="1" hangingPunct="1"/>
            <a:r>
              <a:rPr lang="en-US" altLang="en-US" dirty="0"/>
              <a:t>Q&amp;A</a:t>
            </a:r>
          </a:p>
        </p:txBody>
      </p:sp>
    </p:spTree>
    <p:extLst>
      <p:ext uri="{BB962C8B-B14F-4D97-AF65-F5344CB8AC3E}">
        <p14:creationId xmlns:p14="http://schemas.microsoft.com/office/powerpoint/2010/main" val="239701819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C9C1FD-A42C-CE49-82EF-7765AC4B4C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Human rights efforts at ICANN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D86DCA-239C-5D4D-9D34-488749D31D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54150"/>
            <a:ext cx="10515600" cy="4351338"/>
          </a:xfrm>
        </p:spPr>
        <p:txBody>
          <a:bodyPr/>
          <a:lstStyle/>
          <a:p>
            <a:pPr marL="0" indent="0">
              <a:buNone/>
            </a:pPr>
            <a:endParaRPr lang="en-US" dirty="0"/>
          </a:p>
          <a:p>
            <a:r>
              <a:rPr lang="en-US" dirty="0"/>
              <a:t>Since it beginning cognizant of political-economic rights like privacy (Mueller, 2002)</a:t>
            </a:r>
          </a:p>
          <a:p>
            <a:r>
              <a:rPr lang="en-US" dirty="0"/>
              <a:t>Non-Commercial Users Constituency (NCUC)</a:t>
            </a:r>
          </a:p>
          <a:p>
            <a:r>
              <a:rPr lang="en-US" dirty="0"/>
              <a:t>2014 report by the Council of Europe on ICANN &amp; human rights</a:t>
            </a:r>
          </a:p>
          <a:p>
            <a:r>
              <a:rPr lang="en-US" dirty="0"/>
              <a:t>2015 Cross-Community Working Party on Human Rights</a:t>
            </a:r>
          </a:p>
          <a:p>
            <a:r>
              <a:rPr lang="en-US" dirty="0"/>
              <a:t>2016 Human Rights bylaw in the new bylaws of ICANN</a:t>
            </a:r>
          </a:p>
          <a:p>
            <a:r>
              <a:rPr lang="en-US" dirty="0"/>
              <a:t>Currently, developing human rights impact assessments for ICANN</a:t>
            </a:r>
          </a:p>
        </p:txBody>
      </p:sp>
    </p:spTree>
    <p:extLst>
      <p:ext uri="{BB962C8B-B14F-4D97-AF65-F5344CB8AC3E}">
        <p14:creationId xmlns:p14="http://schemas.microsoft.com/office/powerpoint/2010/main" val="135845477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9">
            <a:extLst>
              <a:ext uri="{FF2B5EF4-FFF2-40B4-BE49-F238E27FC236}">
                <a16:creationId xmlns:a16="http://schemas.microsoft.com/office/drawing/2014/main" id="{BE95D989-81FA-4BAD-9AD5-E46CEDA91B36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54293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56189E5-8A3E-4CFD-B71B-CCD0F8495E56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54293" y="0"/>
            <a:ext cx="142074" cy="6858000"/>
          </a:xfrm>
          <a:prstGeom prst="rect">
            <a:avLst/>
          </a:prstGeom>
          <a:solidFill>
            <a:schemeClr val="tx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1EED6A0-CA83-0F4C-A67A-018A081790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11161"/>
            <a:ext cx="3335594" cy="5403370"/>
          </a:xfrm>
        </p:spPr>
        <p:txBody>
          <a:bodyPr>
            <a:normAutofit/>
          </a:bodyPr>
          <a:lstStyle/>
          <a:p>
            <a:r>
              <a:rPr lang="en-US">
                <a:solidFill>
                  <a:schemeClr val="bg1"/>
                </a:solidFill>
              </a:rPr>
              <a:t>The logical layer matters because: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1E2B80F2-95D0-4C44-86C2-7EC5C647910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71801696"/>
              </p:ext>
            </p:extLst>
          </p:nvPr>
        </p:nvGraphicFramePr>
        <p:xfrm>
          <a:off x="5459413" y="642938"/>
          <a:ext cx="6089650" cy="55721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41068926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val 9">
            <a:extLst>
              <a:ext uri="{FF2B5EF4-FFF2-40B4-BE49-F238E27FC236}">
                <a16:creationId xmlns:a16="http://schemas.microsoft.com/office/drawing/2014/main" id="{70A7F97D-4DE6-4FB6-80A4-D4A7985FA43D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43868" y="1443035"/>
            <a:ext cx="3971932" cy="3971930"/>
          </a:xfrm>
          <a:prstGeom prst="ellipse">
            <a:avLst/>
          </a:prstGeom>
          <a:noFill/>
          <a:ln w="3175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Content Placeholder 3">
            <a:extLst>
              <a:ext uri="{FF2B5EF4-FFF2-40B4-BE49-F238E27FC236}">
                <a16:creationId xmlns:a16="http://schemas.microsoft.com/office/drawing/2014/main" id="{34556F4D-FC9E-6A48-9C91-EF45CCE5FAE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343120" y="1122807"/>
            <a:ext cx="4485703" cy="429768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E7A39D67-7659-49EA-BC36-E6443DCF1D17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865631" y="885063"/>
            <a:ext cx="5440680" cy="4773168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EF5F3D0-77EB-644B-AD9F-652205E4B1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5544" y="1584710"/>
            <a:ext cx="3688580" cy="3688580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4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Code = Law, thus code needs human rights advocacy?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9B393C0-42A6-AD4A-A5FE-09F72A749BDF}"/>
              </a:ext>
            </a:extLst>
          </p:cNvPr>
          <p:cNvSpPr txBox="1"/>
          <p:nvPr/>
        </p:nvSpPr>
        <p:spPr>
          <a:xfrm>
            <a:off x="9271485" y="5711309"/>
            <a:ext cx="15573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Lessig, 2006</a:t>
            </a:r>
          </a:p>
        </p:txBody>
      </p:sp>
    </p:spTree>
    <p:extLst>
      <p:ext uri="{BB962C8B-B14F-4D97-AF65-F5344CB8AC3E}">
        <p14:creationId xmlns:p14="http://schemas.microsoft.com/office/powerpoint/2010/main" val="311400618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3126AB-C604-3540-8398-19CEEE9118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Advocacy &amp; Human rights 3.0?</a:t>
            </a:r>
            <a:br>
              <a:rPr lang="en-US" altLang="en-US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38C885-20A7-ED4D-9505-9BC15BB8B04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Internet increasingly underpins diverse facets of society (surface increase)</a:t>
            </a:r>
          </a:p>
          <a:p>
            <a:r>
              <a:rPr lang="en-US" dirty="0"/>
              <a:t>Human rights questions increasingly play out in Internet design &amp; code (friction increase)</a:t>
            </a:r>
          </a:p>
          <a:p>
            <a:r>
              <a:rPr lang="en-US" dirty="0"/>
              <a:t>We need a new human rights advocacy for code ?</a:t>
            </a:r>
          </a:p>
          <a:p>
            <a:r>
              <a:rPr lang="en-US" dirty="0"/>
              <a:t>Current efforts are focused on highlighting the issue and suggesting ways for Internet governance organizations to respect human rights.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453784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EB93F2-52FA-4B40-9838-C75F1B3C63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It’s complicated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41C31C-FF7F-E34E-A213-7C59D2C5EC4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Non-state actors</a:t>
            </a:r>
          </a:p>
          <a:p>
            <a:r>
              <a:rPr lang="en-US" dirty="0"/>
              <a:t>”only” have the RUGGIE principles, some national law</a:t>
            </a:r>
          </a:p>
          <a:p>
            <a:r>
              <a:rPr lang="en-US" dirty="0"/>
              <a:t>A lot more can be done (see all UNSR Kaye’s reports)</a:t>
            </a:r>
          </a:p>
          <a:p>
            <a:r>
              <a:rPr lang="en-US" dirty="0"/>
              <a:t>How do we address socio-economic impact of Internet governance?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013490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F73FCEB7-CD02-4399-BA74-12D9191D6F72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36E8BB5-1303-2F4E-85A9-8193C3853FE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225296" y="492573"/>
            <a:ext cx="4410597" cy="5880796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AB45A142-4255-493C-8284-5D566C121B10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4" y="321177"/>
            <a:ext cx="4332307" cy="6179552"/>
          </a:xfrm>
          <a:prstGeom prst="rect">
            <a:avLst/>
          </a:prstGeom>
          <a:solidFill>
            <a:srgbClr val="404040">
              <a:alpha val="89804"/>
            </a:srgbClr>
          </a:solidFill>
          <a:ln w="127000" cap="sq" cmpd="thinThick">
            <a:solidFill>
              <a:srgbClr val="595959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8FB9660-F42F-4313-BBC4-47C007FE484C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91126" y="3910267"/>
            <a:ext cx="258679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1086866A-5530-1D45-BB9B-00F75B747B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4237" y="914400"/>
            <a:ext cx="3657600" cy="2887579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8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Q&amp;A</a:t>
            </a:r>
          </a:p>
        </p:txBody>
      </p:sp>
    </p:spTree>
    <p:extLst>
      <p:ext uri="{BB962C8B-B14F-4D97-AF65-F5344CB8AC3E}">
        <p14:creationId xmlns:p14="http://schemas.microsoft.com/office/powerpoint/2010/main" val="105035360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1A0A9C-5734-A84B-BF09-1BAD2BBDA7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References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59E8BA-9686-2242-8F20-E6294AA3D2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endParaRPr lang="en-US" dirty="0"/>
          </a:p>
          <a:p>
            <a:r>
              <a:rPr lang="en-GB" dirty="0"/>
              <a:t>Braman, Sandra. (2017).  Internet histories: The view from the design process, </a:t>
            </a:r>
            <a:r>
              <a:rPr lang="en-GB" i="1" dirty="0"/>
              <a:t>Internet Histories</a:t>
            </a:r>
            <a:r>
              <a:rPr lang="en-GB" dirty="0"/>
              <a:t>, </a:t>
            </a:r>
            <a:r>
              <a:rPr lang="en-GB" i="1" dirty="0"/>
              <a:t>1</a:t>
            </a:r>
            <a:r>
              <a:rPr lang="en-GB" dirty="0"/>
              <a:t>(1), 70-78.</a:t>
            </a:r>
          </a:p>
          <a:p>
            <a:r>
              <a:rPr lang="en-US" dirty="0" err="1"/>
              <a:t>Burrington</a:t>
            </a:r>
            <a:r>
              <a:rPr lang="en-US" dirty="0"/>
              <a:t>, 2016. </a:t>
            </a:r>
            <a:r>
              <a:rPr lang="en-US" dirty="0">
                <a:hlinkClick r:id="rId2"/>
              </a:rPr>
              <a:t>https://splinternews.com/who-controls-the-internet-ted-cruzs-fantasy-vs-the-re-1793861684</a:t>
            </a:r>
            <a:endParaRPr lang="en-US" dirty="0"/>
          </a:p>
          <a:p>
            <a:r>
              <a:rPr lang="en-US" dirty="0"/>
              <a:t>Cath, Corinne. (forthcoming). Human Rights and Internet governance</a:t>
            </a:r>
            <a:r>
              <a:rPr lang="en-US"/>
              <a:t>. </a:t>
            </a:r>
          </a:p>
          <a:p>
            <a:r>
              <a:rPr lang="en-US"/>
              <a:t>Council </a:t>
            </a:r>
            <a:r>
              <a:rPr lang="en-US" dirty="0"/>
              <a:t>of Europe ICANN report. (2014). ICANN’s procedures and policies in the light of human rights, fundamental freedoms and democratic values. </a:t>
            </a:r>
          </a:p>
          <a:p>
            <a:r>
              <a:rPr lang="en-US" dirty="0"/>
              <a:t>Choucri, Nazli, and David D. Clark. 2012. ‘Who Controls Cyberspace?’ </a:t>
            </a:r>
            <a:r>
              <a:rPr lang="en-US" i="1" dirty="0"/>
              <a:t>Bulletin of the Atomic Scientists</a:t>
            </a:r>
            <a:r>
              <a:rPr lang="en-US" dirty="0"/>
              <a:t> 69 (5): 21–31. https://</a:t>
            </a:r>
            <a:r>
              <a:rPr lang="en-US" dirty="0" err="1"/>
              <a:t>doi.org</a:t>
            </a:r>
            <a:r>
              <a:rPr lang="en-US" dirty="0"/>
              <a:t>/10.1177/0096340213501370.</a:t>
            </a:r>
          </a:p>
          <a:p>
            <a:r>
              <a:rPr lang="en-US" dirty="0"/>
              <a:t>Lessig, Lawrence. 2006. </a:t>
            </a:r>
            <a:r>
              <a:rPr lang="en-US" i="1" dirty="0"/>
              <a:t>Code: And Other Laws of Cyberspace, Version 2.0</a:t>
            </a:r>
            <a:r>
              <a:rPr lang="en-US" dirty="0"/>
              <a:t>. New York: Basic Books.</a:t>
            </a:r>
            <a:r>
              <a:rPr lang="en-GB" dirty="0">
                <a:effectLst/>
              </a:rPr>
              <a:t> </a:t>
            </a:r>
            <a:endParaRPr lang="en-US" dirty="0">
              <a:effectLst/>
            </a:endParaRPr>
          </a:p>
          <a:p>
            <a:r>
              <a:rPr lang="en-US" dirty="0"/>
              <a:t>Mueller, Milton. 2002. </a:t>
            </a:r>
            <a:r>
              <a:rPr lang="en-US" i="1" dirty="0"/>
              <a:t>Ruling the Root: Internet Governance and the Taming of Cyberspace</a:t>
            </a:r>
            <a:r>
              <a:rPr lang="en-US" dirty="0"/>
              <a:t>. Cambridge MA: MIT Press.</a:t>
            </a:r>
          </a:p>
        </p:txBody>
      </p:sp>
    </p:spTree>
    <p:extLst>
      <p:ext uri="{BB962C8B-B14F-4D97-AF65-F5344CB8AC3E}">
        <p14:creationId xmlns:p14="http://schemas.microsoft.com/office/powerpoint/2010/main" val="38982098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6753252F-4873-4F63-801D-CC719279A7D5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47C8CCB-F95D-4249-92DD-651249D3535A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rgbClr val="3443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640DE5B-7D3D-1D40-9FFD-CD49B63411B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032513" y="378126"/>
            <a:ext cx="3413315" cy="343910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8AF37BA-1ADE-554A-AA39-EAA4C79975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2074363"/>
            <a:ext cx="2752354" cy="2709275"/>
          </a:xfrm>
          <a:prstGeom prst="ellipse">
            <a:avLst/>
          </a:prstGeom>
          <a:solidFill>
            <a:srgbClr val="262626"/>
          </a:solidFill>
          <a:ln w="174625" cmpd="thinThick">
            <a:solidFill>
              <a:srgbClr val="262626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26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Introduction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6643D8D-FACE-CE40-A226-73F6D5091B81}"/>
              </a:ext>
            </a:extLst>
          </p:cNvPr>
          <p:cNvSpPr txBox="1"/>
          <p:nvPr/>
        </p:nvSpPr>
        <p:spPr>
          <a:xfrm>
            <a:off x="8085907" y="783771"/>
            <a:ext cx="3801293" cy="64633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/>
              <a:t>Current:</a:t>
            </a:r>
          </a:p>
          <a:p>
            <a:r>
              <a:rPr lang="en-US" dirty="0"/>
              <a:t>PhD Candidate Oxford Internet Institute &amp; Alan Turing Institute for Data Science </a:t>
            </a:r>
          </a:p>
          <a:p>
            <a:endParaRPr lang="en-US" dirty="0"/>
          </a:p>
          <a:p>
            <a:r>
              <a:rPr lang="en-US" dirty="0"/>
              <a:t>Human rights consultant for various NGOs working on Internet governance.</a:t>
            </a:r>
          </a:p>
          <a:p>
            <a:endParaRPr lang="en-US" dirty="0"/>
          </a:p>
          <a:p>
            <a:r>
              <a:rPr lang="en-US" dirty="0"/>
              <a:t>Research: human rights in Internet governance</a:t>
            </a:r>
          </a:p>
          <a:p>
            <a:endParaRPr lang="en-US" dirty="0"/>
          </a:p>
          <a:p>
            <a:r>
              <a:rPr lang="en-US" dirty="0"/>
              <a:t>T: @C_Cath</a:t>
            </a:r>
          </a:p>
          <a:p>
            <a:r>
              <a:rPr lang="en-US" dirty="0"/>
              <a:t>E: ccath@turing.ac.uk</a:t>
            </a:r>
          </a:p>
          <a:p>
            <a:endParaRPr lang="en-US" dirty="0"/>
          </a:p>
          <a:p>
            <a:r>
              <a:rPr lang="en-US" u="sng" dirty="0"/>
              <a:t>Former:</a:t>
            </a:r>
          </a:p>
          <a:p>
            <a:r>
              <a:rPr lang="en-US" dirty="0"/>
              <a:t>Program Officer human rights NGO ARTICLE 19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	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5271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559AE206-7EBA-4D33-8BC9-9D8158553F0E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E8E38ED-369A-44C2-B635-0BED0E48A6E8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800392" y="4525347"/>
            <a:ext cx="0" cy="1737360"/>
          </a:xfrm>
          <a:prstGeom prst="line">
            <a:avLst/>
          </a:prstGeom>
          <a:ln w="19050" cap="sq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Oval 11">
            <a:extLst>
              <a:ext uri="{FF2B5EF4-FFF2-40B4-BE49-F238E27FC236}">
                <a16:creationId xmlns:a16="http://schemas.microsoft.com/office/drawing/2014/main" id="{B672F332-AF08-46C6-94F0-77684310D7B7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95001" y="2466604"/>
            <a:ext cx="962395" cy="962395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34244EF8-D73A-40E1-BE73-D46E6B4B04ED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25829" y="2327988"/>
            <a:ext cx="293695" cy="293695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6437D937-A7F1-4011-92B4-328E5BE1B166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88567" y="620480"/>
            <a:ext cx="2243800" cy="2243796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AB84D7E8-4ECB-42D7-ADBF-01689B0F24AE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92113" y="0"/>
            <a:ext cx="5699887" cy="4059244"/>
          </a:xfrm>
          <a:custGeom>
            <a:avLst/>
            <a:gdLst>
              <a:gd name="connsiteX0" fmla="*/ 0 w 5699887"/>
              <a:gd name="connsiteY0" fmla="*/ 0 h 4059244"/>
              <a:gd name="connsiteX1" fmla="*/ 5699887 w 5699887"/>
              <a:gd name="connsiteY1" fmla="*/ 0 h 4059244"/>
              <a:gd name="connsiteX2" fmla="*/ 5699887 w 5699887"/>
              <a:gd name="connsiteY2" fmla="*/ 3944096 h 4059244"/>
              <a:gd name="connsiteX3" fmla="*/ 5525775 w 5699887"/>
              <a:gd name="connsiteY3" fmla="*/ 3980429 h 4059244"/>
              <a:gd name="connsiteX4" fmla="*/ 4663256 w 5699887"/>
              <a:gd name="connsiteY4" fmla="*/ 4059244 h 4059244"/>
              <a:gd name="connsiteX5" fmla="*/ 8566 w 5699887"/>
              <a:gd name="connsiteY5" fmla="*/ 67422 h 40592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699887" h="4059244">
                <a:moveTo>
                  <a:pt x="0" y="0"/>
                </a:moveTo>
                <a:lnTo>
                  <a:pt x="5699887" y="0"/>
                </a:lnTo>
                <a:lnTo>
                  <a:pt x="5699887" y="3944096"/>
                </a:lnTo>
                <a:lnTo>
                  <a:pt x="5525775" y="3980429"/>
                </a:lnTo>
                <a:cubicBezTo>
                  <a:pt x="5246154" y="4032190"/>
                  <a:pt x="4957865" y="4059244"/>
                  <a:pt x="4663256" y="4059244"/>
                </a:cubicBezTo>
                <a:cubicBezTo>
                  <a:pt x="2306390" y="4059244"/>
                  <a:pt x="353936" y="2327747"/>
                  <a:pt x="8566" y="67422"/>
                </a:cubicBezTo>
                <a:close/>
              </a:path>
            </a:pathLst>
          </a:cu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D82423C-E5BB-8F4C-BF1B-4DCC55A498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4525347"/>
            <a:ext cx="6801321" cy="173736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/>
            <a:r>
              <a:rPr lang="en-US" sz="60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What is the Internet?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A6ED82-9053-E64F-862F-201B496806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61258" y="4525347"/>
            <a:ext cx="3258675" cy="173736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indent="0">
              <a:buNone/>
            </a:pPr>
            <a:r>
              <a:rPr lang="en-US" sz="24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 network of networks that can interoperate. </a:t>
            </a:r>
          </a:p>
        </p:txBody>
      </p:sp>
    </p:spTree>
    <p:extLst>
      <p:ext uri="{BB962C8B-B14F-4D97-AF65-F5344CB8AC3E}">
        <p14:creationId xmlns:p14="http://schemas.microsoft.com/office/powerpoint/2010/main" val="38458574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own Arrow 7">
            <a:extLst>
              <a:ext uri="{FF2B5EF4-FFF2-40B4-BE49-F238E27FC236}">
                <a16:creationId xmlns:a16="http://schemas.microsoft.com/office/drawing/2014/main" id="{B547373F-AF2E-4907-B442-9F902B387FD0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0100" y="-4763"/>
            <a:ext cx="3333749" cy="3338514"/>
          </a:xfrm>
          <a:prstGeom prst="downArrow">
            <a:avLst>
              <a:gd name="adj1" fmla="val 100000"/>
              <a:gd name="adj2" fmla="val 26890"/>
            </a:avLst>
          </a:prstGeom>
          <a:solidFill>
            <a:schemeClr val="tx1">
              <a:lumMod val="85000"/>
              <a:lumOff val="15000"/>
            </a:schemeClr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C4BB40B-830B-DC43-B526-54303AF3C8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700" y="190501"/>
            <a:ext cx="2886075" cy="2486024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</a:rPr>
              <a:t>What is Internet governance?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E393050-829D-2D4F-BFD9-D1E801A3CDA9}"/>
              </a:ext>
            </a:extLst>
          </p:cNvPr>
          <p:cNvSpPr txBox="1"/>
          <p:nvPr/>
        </p:nvSpPr>
        <p:spPr>
          <a:xfrm>
            <a:off x="1228725" y="3705226"/>
            <a:ext cx="10172700" cy="2339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No single definition, but broadly refers to:</a:t>
            </a:r>
          </a:p>
          <a:p>
            <a:endParaRPr lang="en-US" sz="2000" dirty="0"/>
          </a:p>
          <a:p>
            <a:r>
              <a:rPr lang="en-US" sz="2800" dirty="0"/>
              <a:t>The development, coordination, and management of a broad range of principles, policies, and technical standards that determine how the Internet operates and evolves over time.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51466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4EF95E-6FC3-6449-8758-3FC33E6B9D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640080"/>
            <a:ext cx="2752354" cy="2709275"/>
          </a:xfrm>
          <a:prstGeom prst="ellipse">
            <a:avLst/>
          </a:prstGeom>
          <a:solidFill>
            <a:schemeClr val="tx1"/>
          </a:solidFill>
          <a:ln w="174625" cmpd="thinThick"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Most people</a:t>
            </a:r>
          </a:p>
        </p:txBody>
      </p:sp>
    </p:spTree>
    <p:extLst>
      <p:ext uri="{BB962C8B-B14F-4D97-AF65-F5344CB8AC3E}">
        <p14:creationId xmlns:p14="http://schemas.microsoft.com/office/powerpoint/2010/main" val="270058752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FE96D84-9D08-894D-A799-E6DEBD3643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38600" y="1297802"/>
            <a:ext cx="7188199" cy="425900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D4EF95E-6FC3-6449-8758-3FC33E6B9D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2074363"/>
            <a:ext cx="2752354" cy="2709275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  <a:ln w="174625" cmpd="thinThick">
            <a:solidFill>
              <a:schemeClr val="tx1">
                <a:lumMod val="85000"/>
                <a:lumOff val="15000"/>
              </a:schemeClr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2600" dirty="0">
                <a:solidFill>
                  <a:schemeClr val="bg1"/>
                </a:solidFill>
              </a:rPr>
              <a:t>This guy</a:t>
            </a:r>
            <a:endParaRPr lang="en-US" sz="2600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1736648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31103AB2-C090-458F-B752-294F23AFA8AD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52568" y="-4331"/>
            <a:ext cx="3439432" cy="3785157"/>
          </a:xfrm>
          <a:custGeom>
            <a:avLst/>
            <a:gdLst>
              <a:gd name="connsiteX0" fmla="*/ 198262 w 3439432"/>
              <a:gd name="connsiteY0" fmla="*/ 0 h 3785157"/>
              <a:gd name="connsiteX1" fmla="*/ 3439432 w 3439432"/>
              <a:gd name="connsiteY1" fmla="*/ 0 h 3785157"/>
              <a:gd name="connsiteX2" fmla="*/ 3439432 w 3439432"/>
              <a:gd name="connsiteY2" fmla="*/ 3697836 h 3785157"/>
              <a:gd name="connsiteX3" fmla="*/ 3318024 w 3439432"/>
              <a:gd name="connsiteY3" fmla="*/ 3729054 h 3785157"/>
              <a:gd name="connsiteX4" fmla="*/ 2761488 w 3439432"/>
              <a:gd name="connsiteY4" fmla="*/ 3785157 h 3785157"/>
              <a:gd name="connsiteX5" fmla="*/ 0 w 3439432"/>
              <a:gd name="connsiteY5" fmla="*/ 1023669 h 3785157"/>
              <a:gd name="connsiteX6" fmla="*/ 124151 w 3439432"/>
              <a:gd name="connsiteY6" fmla="*/ 202487 h 37851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439432" h="3785157">
                <a:moveTo>
                  <a:pt x="198262" y="0"/>
                </a:moveTo>
                <a:lnTo>
                  <a:pt x="3439432" y="0"/>
                </a:lnTo>
                <a:lnTo>
                  <a:pt x="3439432" y="3697836"/>
                </a:lnTo>
                <a:lnTo>
                  <a:pt x="3318024" y="3729054"/>
                </a:lnTo>
                <a:cubicBezTo>
                  <a:pt x="3138258" y="3765839"/>
                  <a:pt x="2952129" y="3785157"/>
                  <a:pt x="2761488" y="3785157"/>
                </a:cubicBezTo>
                <a:cubicBezTo>
                  <a:pt x="1236360" y="3785157"/>
                  <a:pt x="0" y="2548797"/>
                  <a:pt x="0" y="1023669"/>
                </a:cubicBezTo>
                <a:cubicBezTo>
                  <a:pt x="0" y="737708"/>
                  <a:pt x="43466" y="461898"/>
                  <a:pt x="124151" y="202487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F6E384F5-137A-40B1-97F0-694CC6ECD59C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113091"/>
            <a:ext cx="3730752" cy="4735782"/>
          </a:xfrm>
          <a:custGeom>
            <a:avLst/>
            <a:gdLst>
              <a:gd name="connsiteX0" fmla="*/ 640080 w 3730752"/>
              <a:gd name="connsiteY0" fmla="*/ 0 h 4735782"/>
              <a:gd name="connsiteX1" fmla="*/ 3730752 w 3730752"/>
              <a:gd name="connsiteY1" fmla="*/ 3090672 h 4735782"/>
              <a:gd name="connsiteX2" fmla="*/ 3357725 w 3730752"/>
              <a:gd name="connsiteY2" fmla="*/ 4563870 h 4735782"/>
              <a:gd name="connsiteX3" fmla="*/ 3253285 w 3730752"/>
              <a:gd name="connsiteY3" fmla="*/ 4735782 h 4735782"/>
              <a:gd name="connsiteX4" fmla="*/ 0 w 3730752"/>
              <a:gd name="connsiteY4" fmla="*/ 4735782 h 4735782"/>
              <a:gd name="connsiteX5" fmla="*/ 0 w 3730752"/>
              <a:gd name="connsiteY5" fmla="*/ 67215 h 4735782"/>
              <a:gd name="connsiteX6" fmla="*/ 17202 w 3730752"/>
              <a:gd name="connsiteY6" fmla="*/ 62792 h 4735782"/>
              <a:gd name="connsiteX7" fmla="*/ 640080 w 3730752"/>
              <a:gd name="connsiteY7" fmla="*/ 0 h 47357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730752" h="4735782">
                <a:moveTo>
                  <a:pt x="640080" y="0"/>
                </a:moveTo>
                <a:cubicBezTo>
                  <a:pt x="2347011" y="0"/>
                  <a:pt x="3730752" y="1383741"/>
                  <a:pt x="3730752" y="3090672"/>
                </a:cubicBezTo>
                <a:cubicBezTo>
                  <a:pt x="3730752" y="3624088"/>
                  <a:pt x="3595621" y="4125943"/>
                  <a:pt x="3357725" y="4563870"/>
                </a:cubicBezTo>
                <a:lnTo>
                  <a:pt x="3253285" y="4735782"/>
                </a:lnTo>
                <a:lnTo>
                  <a:pt x="0" y="4735782"/>
                </a:lnTo>
                <a:lnTo>
                  <a:pt x="0" y="67215"/>
                </a:lnTo>
                <a:lnTo>
                  <a:pt x="17202" y="62792"/>
                </a:lnTo>
                <a:cubicBezTo>
                  <a:pt x="218397" y="21621"/>
                  <a:pt x="426714" y="0"/>
                  <a:pt x="640080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9DBC4630-03DA-474F-BBCB-BA3AE6B317A4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1982" y="-4332"/>
            <a:ext cx="4242816" cy="2454158"/>
          </a:xfrm>
          <a:custGeom>
            <a:avLst/>
            <a:gdLst>
              <a:gd name="connsiteX0" fmla="*/ 28633 w 4242816"/>
              <a:gd name="connsiteY0" fmla="*/ 0 h 2454158"/>
              <a:gd name="connsiteX1" fmla="*/ 4214183 w 4242816"/>
              <a:gd name="connsiteY1" fmla="*/ 0 h 2454158"/>
              <a:gd name="connsiteX2" fmla="*/ 4231864 w 4242816"/>
              <a:gd name="connsiteY2" fmla="*/ 115848 h 2454158"/>
              <a:gd name="connsiteX3" fmla="*/ 4242816 w 4242816"/>
              <a:gd name="connsiteY3" fmla="*/ 332750 h 2454158"/>
              <a:gd name="connsiteX4" fmla="*/ 2121408 w 4242816"/>
              <a:gd name="connsiteY4" fmla="*/ 2454158 h 2454158"/>
              <a:gd name="connsiteX5" fmla="*/ 0 w 4242816"/>
              <a:gd name="connsiteY5" fmla="*/ 332750 h 2454158"/>
              <a:gd name="connsiteX6" fmla="*/ 10953 w 4242816"/>
              <a:gd name="connsiteY6" fmla="*/ 115848 h 24541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242816" h="2454158">
                <a:moveTo>
                  <a:pt x="28633" y="0"/>
                </a:moveTo>
                <a:lnTo>
                  <a:pt x="4214183" y="0"/>
                </a:lnTo>
                <a:lnTo>
                  <a:pt x="4231864" y="115848"/>
                </a:lnTo>
                <a:cubicBezTo>
                  <a:pt x="4239106" y="187164"/>
                  <a:pt x="4242816" y="259524"/>
                  <a:pt x="4242816" y="332750"/>
                </a:cubicBezTo>
                <a:cubicBezTo>
                  <a:pt x="4242816" y="1504371"/>
                  <a:pt x="3293029" y="2454158"/>
                  <a:pt x="2121408" y="2454158"/>
                </a:cubicBezTo>
                <a:cubicBezTo>
                  <a:pt x="949787" y="2454158"/>
                  <a:pt x="0" y="1504371"/>
                  <a:pt x="0" y="332750"/>
                </a:cubicBezTo>
                <a:cubicBezTo>
                  <a:pt x="0" y="259524"/>
                  <a:pt x="3710" y="187164"/>
                  <a:pt x="10953" y="115848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78418A25-6EAC-4140-BFE6-284E1925B5EE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347279" y="615908"/>
            <a:ext cx="3182112" cy="3182112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3BF9BBC-A555-CF4B-98D5-1E50AB24AB9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085" r="20392" b="-1"/>
          <a:stretch/>
        </p:blipFill>
        <p:spPr>
          <a:xfrm>
            <a:off x="5511871" y="780500"/>
            <a:ext cx="2852928" cy="2852928"/>
          </a:xfrm>
          <a:custGeom>
            <a:avLst/>
            <a:gdLst>
              <a:gd name="connsiteX0" fmla="*/ 1426464 w 2852928"/>
              <a:gd name="connsiteY0" fmla="*/ 0 h 2852928"/>
              <a:gd name="connsiteX1" fmla="*/ 2852928 w 2852928"/>
              <a:gd name="connsiteY1" fmla="*/ 1426464 h 2852928"/>
              <a:gd name="connsiteX2" fmla="*/ 1426464 w 2852928"/>
              <a:gd name="connsiteY2" fmla="*/ 2852928 h 2852928"/>
              <a:gd name="connsiteX3" fmla="*/ 0 w 2852928"/>
              <a:gd name="connsiteY3" fmla="*/ 1426464 h 2852928"/>
              <a:gd name="connsiteX4" fmla="*/ 1426464 w 2852928"/>
              <a:gd name="connsiteY4" fmla="*/ 0 h 28529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52928" h="2852928">
                <a:moveTo>
                  <a:pt x="1426464" y="0"/>
                </a:moveTo>
                <a:cubicBezTo>
                  <a:pt x="2214278" y="0"/>
                  <a:pt x="2852928" y="638650"/>
                  <a:pt x="2852928" y="1426464"/>
                </a:cubicBezTo>
                <a:cubicBezTo>
                  <a:pt x="2852928" y="2214278"/>
                  <a:pt x="2214278" y="2852928"/>
                  <a:pt x="1426464" y="2852928"/>
                </a:cubicBezTo>
                <a:cubicBezTo>
                  <a:pt x="638650" y="2852928"/>
                  <a:pt x="0" y="2214278"/>
                  <a:pt x="0" y="1426464"/>
                </a:cubicBezTo>
                <a:cubicBezTo>
                  <a:pt x="0" y="638650"/>
                  <a:pt x="638650" y="0"/>
                  <a:pt x="1426464" y="0"/>
                </a:cubicBezTo>
                <a:close/>
              </a:path>
            </a:pathLst>
          </a:cu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4A9E93F-0C5C-FD4C-86BB-6B15B5E0EC5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785" r="23093"/>
          <a:stretch/>
        </p:blipFill>
        <p:spPr>
          <a:xfrm>
            <a:off x="8918761" y="-4331"/>
            <a:ext cx="3273238" cy="3618965"/>
          </a:xfrm>
          <a:custGeom>
            <a:avLst/>
            <a:gdLst>
              <a:gd name="connsiteX0" fmla="*/ 210437 w 3273238"/>
              <a:gd name="connsiteY0" fmla="*/ 0 h 3618965"/>
              <a:gd name="connsiteX1" fmla="*/ 3273238 w 3273238"/>
              <a:gd name="connsiteY1" fmla="*/ 0 h 3618965"/>
              <a:gd name="connsiteX2" fmla="*/ 3273238 w 3273238"/>
              <a:gd name="connsiteY2" fmla="*/ 3526409 h 3618965"/>
              <a:gd name="connsiteX3" fmla="*/ 3118338 w 3273238"/>
              <a:gd name="connsiteY3" fmla="*/ 3566238 h 3618965"/>
              <a:gd name="connsiteX4" fmla="*/ 2595295 w 3273238"/>
              <a:gd name="connsiteY4" fmla="*/ 3618965 h 3618965"/>
              <a:gd name="connsiteX5" fmla="*/ 0 w 3273238"/>
              <a:gd name="connsiteY5" fmla="*/ 1023670 h 3618965"/>
              <a:gd name="connsiteX6" fmla="*/ 203951 w 3273238"/>
              <a:gd name="connsiteY6" fmla="*/ 13464 h 36189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273238" h="3618965">
                <a:moveTo>
                  <a:pt x="210437" y="0"/>
                </a:moveTo>
                <a:lnTo>
                  <a:pt x="3273238" y="0"/>
                </a:lnTo>
                <a:lnTo>
                  <a:pt x="3273238" y="3526409"/>
                </a:lnTo>
                <a:lnTo>
                  <a:pt x="3118338" y="3566238"/>
                </a:lnTo>
                <a:cubicBezTo>
                  <a:pt x="2949390" y="3600810"/>
                  <a:pt x="2774463" y="3618965"/>
                  <a:pt x="2595295" y="3618965"/>
                </a:cubicBezTo>
                <a:cubicBezTo>
                  <a:pt x="1161953" y="3618965"/>
                  <a:pt x="0" y="2457012"/>
                  <a:pt x="0" y="1023670"/>
                </a:cubicBezTo>
                <a:cubicBezTo>
                  <a:pt x="0" y="665335"/>
                  <a:pt x="72622" y="323961"/>
                  <a:pt x="203951" y="13464"/>
                </a:cubicBezTo>
                <a:close/>
              </a:path>
            </a:pathLst>
          </a:cu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265B13F-1A1D-B84F-94B3-D726FD55365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47" r="255"/>
          <a:stretch/>
        </p:blipFill>
        <p:spPr>
          <a:xfrm>
            <a:off x="1246574" y="10"/>
            <a:ext cx="3913632" cy="2285224"/>
          </a:xfrm>
          <a:custGeom>
            <a:avLst/>
            <a:gdLst>
              <a:gd name="connsiteX0" fmla="*/ 29691 w 3913632"/>
              <a:gd name="connsiteY0" fmla="*/ 0 h 2285234"/>
              <a:gd name="connsiteX1" fmla="*/ 3883942 w 3913632"/>
              <a:gd name="connsiteY1" fmla="*/ 0 h 2285234"/>
              <a:gd name="connsiteX2" fmla="*/ 3903529 w 3913632"/>
              <a:gd name="connsiteY2" fmla="*/ 128345 h 2285234"/>
              <a:gd name="connsiteX3" fmla="*/ 3913632 w 3913632"/>
              <a:gd name="connsiteY3" fmla="*/ 328418 h 2285234"/>
              <a:gd name="connsiteX4" fmla="*/ 1956816 w 3913632"/>
              <a:gd name="connsiteY4" fmla="*/ 2285234 h 2285234"/>
              <a:gd name="connsiteX5" fmla="*/ 0 w 3913632"/>
              <a:gd name="connsiteY5" fmla="*/ 328418 h 2285234"/>
              <a:gd name="connsiteX6" fmla="*/ 10103 w 3913632"/>
              <a:gd name="connsiteY6" fmla="*/ 128345 h 22852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13632" h="2285234">
                <a:moveTo>
                  <a:pt x="29691" y="0"/>
                </a:moveTo>
                <a:lnTo>
                  <a:pt x="3883942" y="0"/>
                </a:lnTo>
                <a:lnTo>
                  <a:pt x="3903529" y="128345"/>
                </a:lnTo>
                <a:cubicBezTo>
                  <a:pt x="3910210" y="194127"/>
                  <a:pt x="3913632" y="260873"/>
                  <a:pt x="3913632" y="328418"/>
                </a:cubicBezTo>
                <a:cubicBezTo>
                  <a:pt x="3913632" y="1409138"/>
                  <a:pt x="3037536" y="2285234"/>
                  <a:pt x="1956816" y="2285234"/>
                </a:cubicBezTo>
                <a:cubicBezTo>
                  <a:pt x="876096" y="2285234"/>
                  <a:pt x="0" y="1409138"/>
                  <a:pt x="0" y="328418"/>
                </a:cubicBezTo>
                <a:cubicBezTo>
                  <a:pt x="0" y="260873"/>
                  <a:pt x="3422" y="194127"/>
                  <a:pt x="10103" y="128345"/>
                </a:cubicBezTo>
                <a:close/>
              </a:path>
            </a:pathLst>
          </a:cu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55D407C-EA38-9E41-9E9D-FB96CCB8BDD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" b="14693"/>
          <a:stretch/>
        </p:blipFill>
        <p:spPr>
          <a:xfrm>
            <a:off x="20" y="2279205"/>
            <a:ext cx="3564618" cy="4569668"/>
          </a:xfrm>
          <a:custGeom>
            <a:avLst/>
            <a:gdLst>
              <a:gd name="connsiteX0" fmla="*/ 640080 w 3564638"/>
              <a:gd name="connsiteY0" fmla="*/ 0 h 4569668"/>
              <a:gd name="connsiteX1" fmla="*/ 3564638 w 3564638"/>
              <a:gd name="connsiteY1" fmla="*/ 2924558 h 4569668"/>
              <a:gd name="connsiteX2" fmla="*/ 3065170 w 3564638"/>
              <a:gd name="connsiteY2" fmla="*/ 4559707 h 4569668"/>
              <a:gd name="connsiteX3" fmla="*/ 3057720 w 3564638"/>
              <a:gd name="connsiteY3" fmla="*/ 4569668 h 4569668"/>
              <a:gd name="connsiteX4" fmla="*/ 0 w 3564638"/>
              <a:gd name="connsiteY4" fmla="*/ 4569668 h 4569668"/>
              <a:gd name="connsiteX5" fmla="*/ 0 w 3564638"/>
              <a:gd name="connsiteY5" fmla="*/ 72448 h 4569668"/>
              <a:gd name="connsiteX6" fmla="*/ 50679 w 3564638"/>
              <a:gd name="connsiteY6" fmla="*/ 59417 h 4569668"/>
              <a:gd name="connsiteX7" fmla="*/ 640080 w 3564638"/>
              <a:gd name="connsiteY7" fmla="*/ 0 h 45696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564638" h="4569668">
                <a:moveTo>
                  <a:pt x="640080" y="0"/>
                </a:moveTo>
                <a:cubicBezTo>
                  <a:pt x="2255269" y="0"/>
                  <a:pt x="3564638" y="1309369"/>
                  <a:pt x="3564638" y="2924558"/>
                </a:cubicBezTo>
                <a:cubicBezTo>
                  <a:pt x="3564638" y="3530254"/>
                  <a:pt x="3380508" y="4092944"/>
                  <a:pt x="3065170" y="4559707"/>
                </a:cubicBezTo>
                <a:lnTo>
                  <a:pt x="3057720" y="4569668"/>
                </a:lnTo>
                <a:lnTo>
                  <a:pt x="0" y="4569668"/>
                </a:lnTo>
                <a:lnTo>
                  <a:pt x="0" y="72448"/>
                </a:lnTo>
                <a:lnTo>
                  <a:pt x="50679" y="59417"/>
                </a:lnTo>
                <a:cubicBezTo>
                  <a:pt x="241061" y="20459"/>
                  <a:pt x="438181" y="0"/>
                  <a:pt x="640080" y="0"/>
                </a:cubicBez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D4EF95E-6FC3-6449-8758-3FC33E6B9D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54295" y="4522156"/>
            <a:ext cx="5609222" cy="1363215"/>
          </a:xfrm>
          <a:prstGeom prst="ellipse">
            <a:avLst/>
          </a:prstGeom>
        </p:spPr>
        <p:txBody>
          <a:bodyPr vert="horz" lIns="91440" tIns="45720" rIns="91440" bIns="45720" rtlCol="0" anchor="t">
            <a:normAutofit fontScale="90000"/>
          </a:bodyPr>
          <a:lstStyle/>
          <a:p>
            <a:r>
              <a:rPr lang="en-US" sz="4800" dirty="0"/>
              <a:t>These problems</a:t>
            </a:r>
            <a:endParaRPr lang="en-US" sz="48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43682620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6753252F-4873-4F63-801D-CC719279A7D5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47C8CCB-F95D-4249-92DD-651249D3535A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rgbClr val="5DA5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Content Placeholder 3">
            <a:extLst>
              <a:ext uri="{FF2B5EF4-FFF2-40B4-BE49-F238E27FC236}">
                <a16:creationId xmlns:a16="http://schemas.microsoft.com/office/drawing/2014/main" id="{7203B6E0-B85B-8F47-96F5-67BED23EB6D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038600" y="1537505"/>
            <a:ext cx="7188199" cy="377960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64D1BB0-95E2-3B45-AA15-BF67D19EE6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2074363"/>
            <a:ext cx="2752354" cy="2709275"/>
          </a:xfrm>
          <a:prstGeom prst="ellipse">
            <a:avLst/>
          </a:prstGeom>
          <a:solidFill>
            <a:srgbClr val="262626"/>
          </a:solidFill>
          <a:ln w="174625" cmpd="thinThick">
            <a:solidFill>
              <a:srgbClr val="262626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26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Tip of the Iceberg</a:t>
            </a:r>
          </a:p>
        </p:txBody>
      </p:sp>
    </p:spTree>
    <p:extLst>
      <p:ext uri="{BB962C8B-B14F-4D97-AF65-F5344CB8AC3E}">
        <p14:creationId xmlns:p14="http://schemas.microsoft.com/office/powerpoint/2010/main" val="277762018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194</TotalTime>
  <Words>779</Words>
  <Application>Microsoft Macintosh PowerPoint</Application>
  <PresentationFormat>Widescreen</PresentationFormat>
  <Paragraphs>127</Paragraphs>
  <Slides>26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1" baseType="lpstr">
      <vt:lpstr>ＭＳ Ｐゴシック</vt:lpstr>
      <vt:lpstr>Arial</vt:lpstr>
      <vt:lpstr>Calibri</vt:lpstr>
      <vt:lpstr>Calibri Light</vt:lpstr>
      <vt:lpstr>Office Theme</vt:lpstr>
      <vt:lpstr>Human Rights and Internet governance </vt:lpstr>
      <vt:lpstr>This talk</vt:lpstr>
      <vt:lpstr>Introduction</vt:lpstr>
      <vt:lpstr>What is the Internet?</vt:lpstr>
      <vt:lpstr>What is Internet governance?</vt:lpstr>
      <vt:lpstr>Most people</vt:lpstr>
      <vt:lpstr>This guy</vt:lpstr>
      <vt:lpstr>These problems</vt:lpstr>
      <vt:lpstr>Tip of the Iceberg</vt:lpstr>
      <vt:lpstr>One layer of the Internet cake</vt:lpstr>
      <vt:lpstr>A Taxonomy</vt:lpstr>
      <vt:lpstr>The Logical Layer</vt:lpstr>
      <vt:lpstr>What happens at the logical layer?</vt:lpstr>
      <vt:lpstr>Why do we rarely hear about these organizations?</vt:lpstr>
      <vt:lpstr>Internet Engineering Task Force (IETF)</vt:lpstr>
      <vt:lpstr>For Example: Hyper text transfer protocol secure (HTTPS)  </vt:lpstr>
      <vt:lpstr>Human rights efforts at the IETF</vt:lpstr>
      <vt:lpstr>ICANN </vt:lpstr>
      <vt:lpstr>For example: .controversies </vt:lpstr>
      <vt:lpstr>Human rights efforts at ICANN</vt:lpstr>
      <vt:lpstr>The logical layer matters because:</vt:lpstr>
      <vt:lpstr>Code = Law, thus code needs human rights advocacy?</vt:lpstr>
      <vt:lpstr>Advocacy &amp; Human rights 3.0? </vt:lpstr>
      <vt:lpstr>It’s complicated</vt:lpstr>
      <vt:lpstr>Q&amp;A</vt:lpstr>
      <vt:lpstr>References </vt:lpstr>
    </vt:vector>
  </TitlesOfParts>
  <Company/>
  <LinksUpToDate>false</LinksUpToDate>
  <SharedDoc>false</SharedDoc>
  <HyperlinksChanged>false</HyperlinksChanged>
  <AppVersion>16.0012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Human Rights and Internet governance </dc:title>
  <dc:creator>Corinne Cath</dc:creator>
  <cp:lastModifiedBy>Corinne Cath</cp:lastModifiedBy>
  <cp:revision>25</cp:revision>
  <dcterms:created xsi:type="dcterms:W3CDTF">2018-04-12T19:39:13Z</dcterms:created>
  <dcterms:modified xsi:type="dcterms:W3CDTF">2018-04-15T19:40:04Z</dcterms:modified>
</cp:coreProperties>
</file>